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787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42CC02E-5176-44F8-B1D6-94B92F56F99A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5078ACF-40A2-4CB8-A8D8-95633BA885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594361"/>
            <a:ext cx="8825658" cy="3261360"/>
          </a:xfrm>
        </p:spPr>
        <p:txBody>
          <a:bodyPr/>
          <a:lstStyle/>
          <a:p>
            <a:pPr algn="ctr"/>
            <a:r>
              <a:rPr lang="ru-RU" sz="4400" b="1" dirty="0" smtClean="0"/>
              <a:t>Опыт работы кружка «Волшебные картинки», художественно-эстетической направленности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2589" y="4130040"/>
            <a:ext cx="6819704" cy="160020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Воспитатель: высшей кв. категории </a:t>
            </a:r>
          </a:p>
          <a:p>
            <a:pPr algn="r"/>
            <a:r>
              <a:rPr lang="ru-RU" dirty="0" smtClean="0"/>
              <a:t>Морозова  </a:t>
            </a:r>
            <a:r>
              <a:rPr lang="ru-RU" dirty="0" smtClean="0"/>
              <a:t>Оксана  Леонидовна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51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рилайн\Desktop\imag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1" y="609601"/>
            <a:ext cx="3992880" cy="2880360"/>
          </a:xfrm>
          <a:prstGeom prst="rect">
            <a:avLst/>
          </a:prstGeom>
          <a:noFill/>
        </p:spPr>
      </p:pic>
      <p:pic>
        <p:nvPicPr>
          <p:cNvPr id="3075" name="Picture 3" descr="C:\Users\Трилайн\Desktop\imag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240" y="640080"/>
            <a:ext cx="3910013" cy="281273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8455" y="3940563"/>
            <a:ext cx="3584585" cy="2576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2281" y="3870960"/>
            <a:ext cx="41148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2718"/>
            <a:ext cx="8222034" cy="235144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Segoe Print" pitchFamily="2" charset="0"/>
              </a:rPr>
              <a:t>Спасибо за внимание!</a:t>
            </a:r>
            <a:endParaRPr lang="ru-RU" sz="4400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121" y="3641814"/>
            <a:ext cx="4206240" cy="28504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729" y="818866"/>
            <a:ext cx="8825657" cy="11464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Актуальность программы дополнительного образования: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5" y="2087881"/>
            <a:ext cx="8825658" cy="2331720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/>
              <a:t>Соответствие российским традициям;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/>
              <a:t>Соответствие культурно-национальным особенностям Уральского региона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 smtClean="0"/>
              <a:t>Художественно-эстетическая направленность, реализуемая в </a:t>
            </a:r>
            <a:r>
              <a:rPr lang="ru-RU" dirty="0" smtClean="0"/>
              <a:t>МАДОУ </a:t>
            </a:r>
            <a:r>
              <a:rPr lang="ru-RU" dirty="0" smtClean="0"/>
              <a:t>детский сад № 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0711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99360"/>
            <a:ext cx="9966960" cy="21640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i="1" dirty="0" smtClean="0"/>
              <a:t>Цель</a:t>
            </a:r>
            <a:r>
              <a:rPr lang="ru-RU" sz="2800" b="1" i="1" dirty="0" smtClean="0"/>
              <a:t>: Развитие </a:t>
            </a:r>
            <a:r>
              <a:rPr lang="ru-RU" sz="2800" b="1" i="1" dirty="0" smtClean="0"/>
              <a:t>художественно-творческих способностей в нетрадиционных техниках изобразительной деятельности у детей среднего и старшего дошкольного возраста.</a:t>
            </a:r>
            <a:br>
              <a:rPr lang="ru-RU" sz="2800" b="1" i="1" dirty="0" smtClean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000" b="1" i="1" dirty="0" smtClean="0"/>
              <a:t>Задачи</a:t>
            </a:r>
            <a:br>
              <a:rPr lang="ru-RU" sz="2000" b="1" i="1" dirty="0" smtClean="0"/>
            </a:br>
            <a:r>
              <a:rPr lang="ru-RU" sz="2000" b="1" i="1" dirty="0" smtClean="0"/>
              <a:t>1.Создание условий для творчества и развития художественных способностей детей.</a:t>
            </a:r>
            <a:br>
              <a:rPr lang="ru-RU" sz="2000" b="1" i="1" dirty="0" smtClean="0"/>
            </a:br>
            <a:r>
              <a:rPr lang="ru-RU" sz="2000" b="1" i="1" dirty="0" smtClean="0"/>
              <a:t>2.Развитие мотивации ребёнка к познанию и творчеству через развитие активности, любознательности, способности экспериментировать с изобразительными материалами.</a:t>
            </a:r>
            <a:br>
              <a:rPr lang="ru-RU" sz="2000" b="1" i="1" dirty="0" smtClean="0"/>
            </a:br>
            <a:r>
              <a:rPr lang="ru-RU" sz="2000" b="1" i="1" dirty="0" smtClean="0"/>
              <a:t>3. Развитие интереса к нетрадиционным способам рисования.</a:t>
            </a:r>
            <a:br>
              <a:rPr lang="ru-RU" sz="2000" b="1" i="1" dirty="0" smtClean="0"/>
            </a:br>
            <a:r>
              <a:rPr lang="ru-RU" sz="2000" b="1" i="1" dirty="0" smtClean="0"/>
              <a:t>4. Создание образов и композиций, способствующих развитию координации рисующей руки.</a:t>
            </a:r>
            <a:br>
              <a:rPr lang="ru-RU" sz="2000" b="1" i="1" dirty="0" smtClean="0"/>
            </a:br>
            <a:r>
              <a:rPr lang="ru-RU" sz="2000" b="1" i="1" dirty="0" smtClean="0"/>
              <a:t>5. Обеспечение эмоционального благополучия ребёнка.</a:t>
            </a:r>
            <a:br>
              <a:rPr lang="ru-RU" sz="2000" b="1" i="1" dirty="0" smtClean="0"/>
            </a:br>
            <a:r>
              <a:rPr lang="ru-RU" sz="2000" b="1" i="1" dirty="0" smtClean="0"/>
              <a:t>6. Вовлечение родителей в образовательный процесс. 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2457575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1023583"/>
            <a:ext cx="8825657" cy="10508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Отличительные особенности программы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5" y="2074460"/>
            <a:ext cx="10309164" cy="3563321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/>
              <a:t>Составлена на основе методик Давыдовой Г. Н. «нетрадиционные техники рисования в детском саду», С. Швейк «Художественная мастерская для детей», Пастухова Г. В. «Нетрадиционные техники изобразительной деятельности в детском саду»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/>
              <a:t>Интегрированный подход: использование литературного, музыкального, фольклорного, игрового материала.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/>
              <a:t>Использование разнообразных способов изображения: рисование, воском, нитками, зубными щётками, коктейльными трубочками, клеем, пальцем, пластилином, кистью для клея.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/>
              <a:t>Тематическое разнообразие.</a:t>
            </a:r>
          </a:p>
        </p:txBody>
      </p:sp>
    </p:spTree>
    <p:extLst>
      <p:ext uri="{BB962C8B-B14F-4D97-AF65-F5344CB8AC3E}">
        <p14:creationId xmlns:p14="http://schemas.microsoft.com/office/powerpoint/2010/main" xmlns="" val="387324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3089" y="277732"/>
            <a:ext cx="4043831" cy="2596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9921" y="267723"/>
            <a:ext cx="3931919" cy="2576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729" y="3111690"/>
            <a:ext cx="4503760" cy="3377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6214" y="3084424"/>
            <a:ext cx="4590614" cy="33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332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" y="259080"/>
            <a:ext cx="3789073" cy="3070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120" y="304800"/>
            <a:ext cx="3901440" cy="301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689191" y="3088374"/>
            <a:ext cx="2780731" cy="3707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278" y="3598458"/>
            <a:ext cx="3839570" cy="2879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6172" y="3551829"/>
            <a:ext cx="3471079" cy="28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717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94" y="272955"/>
            <a:ext cx="2700127" cy="3600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845801" y="797396"/>
            <a:ext cx="3600167" cy="2551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645296" y="867770"/>
            <a:ext cx="3600166" cy="2410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03848" y="722976"/>
            <a:ext cx="3600167" cy="2700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40" y="4161560"/>
            <a:ext cx="3211773" cy="2408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4839" y="4187632"/>
            <a:ext cx="3142246" cy="2356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4190" y="4161561"/>
            <a:ext cx="2834185" cy="2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34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989" y="300250"/>
            <a:ext cx="3536405" cy="2374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44908" y="548128"/>
            <a:ext cx="4531585" cy="3435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80" y="2377988"/>
            <a:ext cx="4072481" cy="3212870"/>
          </a:xfrm>
          <a:prstGeom prst="rect">
            <a:avLst/>
          </a:prstGeom>
        </p:spPr>
      </p:pic>
      <p:pic>
        <p:nvPicPr>
          <p:cNvPr id="2050" name="Picture 2" descr="C:\Users\Трилайн\Desktop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008120"/>
            <a:ext cx="3291840" cy="246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7795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909" y="381001"/>
            <a:ext cx="3431731" cy="2773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196" y="3589739"/>
            <a:ext cx="3475403" cy="2887261"/>
          </a:xfrm>
          <a:prstGeom prst="rect">
            <a:avLst/>
          </a:prstGeom>
        </p:spPr>
      </p:pic>
      <p:pic>
        <p:nvPicPr>
          <p:cNvPr id="1026" name="Picture 2" descr="C:\Users\Трилайн\Desktop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7840" y="3596640"/>
            <a:ext cx="3703320" cy="2926080"/>
          </a:xfrm>
          <a:prstGeom prst="rect">
            <a:avLst/>
          </a:prstGeom>
          <a:noFill/>
        </p:spPr>
      </p:pic>
      <p:pic>
        <p:nvPicPr>
          <p:cNvPr id="1027" name="Picture 3" descr="C:\Users\Трилайн\Desktop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74321"/>
            <a:ext cx="3733800" cy="2819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7784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106</TotalTime>
  <Words>150</Words>
  <Application>Microsoft Office PowerPoint</Application>
  <PresentationFormat>Произвольный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Изящная</vt:lpstr>
      <vt:lpstr>Опыт работы кружка «Волшебные картинки», художественно-эстетической направленности</vt:lpstr>
      <vt:lpstr>Актуальность программы дополнительного образования:</vt:lpstr>
      <vt:lpstr>Цель: Развитие художественно-творческих способностей в нетрадиционных техниках изобразительной деятельности у детей среднего и старшего дошкольного возраста.  Задачи 1.Создание условий для творчества и развития художественных способностей детей. 2.Развитие мотивации ребёнка к познанию и творчеству через развитие активности, любознательности, способности экспериментировать с изобразительными материалами. 3. Развитие интереса к нетрадиционным способам рисования. 4. Создание образов и композиций, способствующих развитию координации рисующей руки. 5. Обеспечение эмоционального благополучия ребёнка. 6. Вовлечение родителей в образовательный процесс. </vt:lpstr>
      <vt:lpstr>Отличительные особенности программы</vt:lpstr>
      <vt:lpstr>Слайд 5</vt:lpstr>
      <vt:lpstr>Слайд 6</vt:lpstr>
      <vt:lpstr>Слайд 7</vt:lpstr>
      <vt:lpstr>Слайд 8</vt:lpstr>
      <vt:lpstr>Слайд 9</vt:lpstr>
      <vt:lpstr>Слайд 10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кружка «Волшебные картинки», художественно-эстетической направленности</dc:title>
  <dc:creator>Пользователь</dc:creator>
  <cp:lastModifiedBy>Трилайн</cp:lastModifiedBy>
  <cp:revision>12</cp:revision>
  <dcterms:created xsi:type="dcterms:W3CDTF">2018-04-14T04:42:00Z</dcterms:created>
  <dcterms:modified xsi:type="dcterms:W3CDTF">2018-04-15T15:30:21Z</dcterms:modified>
</cp:coreProperties>
</file>