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56" r:id="rId3"/>
    <p:sldId id="262" r:id="rId4"/>
    <p:sldId id="259" r:id="rId5"/>
    <p:sldId id="263" r:id="rId6"/>
    <p:sldId id="257" r:id="rId7"/>
    <p:sldId id="258" r:id="rId8"/>
    <p:sldId id="265" r:id="rId9"/>
    <p:sldId id="266" r:id="rId10"/>
    <p:sldId id="267" r:id="rId11"/>
    <p:sldId id="260" r:id="rId12"/>
    <p:sldId id="268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4398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Педагогические аспекты питания детей</a:t>
            </a:r>
            <a:endParaRPr lang="ru-RU" sz="36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SEGA\Рабочий стол\100_7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89" y="1700808"/>
            <a:ext cx="5089011" cy="38167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15816" y="6167929"/>
            <a:ext cx="558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Долгих </a:t>
            </a:r>
            <a:r>
              <a:rPr lang="ru-RU" dirty="0" smtClean="0"/>
              <a:t>Ольга Николаевна</a:t>
            </a:r>
            <a:r>
              <a:rPr lang="ru-RU" smtClean="0"/>
              <a:t>, воспитатель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МАДОУ д/с 50 г. Ревда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44824"/>
            <a:ext cx="2613586" cy="192882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10.«Выбор без выбора»</a:t>
            </a:r>
          </a:p>
          <a:p>
            <a:pPr>
              <a:buNone/>
            </a:pPr>
            <a:r>
              <a:rPr lang="ru-RU" sz="2000" dirty="0" smtClean="0"/>
              <a:t>Будешь кушать кашу с маслом или сыром , суп с хлебом или без?</a:t>
            </a: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11.Игры во время еды: </a:t>
            </a:r>
          </a:p>
          <a:p>
            <a:pPr>
              <a:buNone/>
            </a:pPr>
            <a:r>
              <a:rPr lang="ru-RU" sz="2000" dirty="0" smtClean="0"/>
              <a:t>Игра – «кушаем качества». </a:t>
            </a:r>
          </a:p>
          <a:p>
            <a:pPr>
              <a:buNone/>
            </a:pPr>
            <a:r>
              <a:rPr lang="ru-RU" sz="2000" dirty="0" smtClean="0"/>
              <a:t>Съедобный сюрприз</a:t>
            </a:r>
            <a:endParaRPr lang="ru-RU" sz="2000" dirty="0"/>
          </a:p>
        </p:txBody>
      </p:sp>
      <p:pic>
        <p:nvPicPr>
          <p:cNvPr id="23554" name="Picture 2" descr="C:\Documents and Settings\SEGA\Рабочий стол\lдети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828" y="2285993"/>
            <a:ext cx="3999889" cy="300039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3071810"/>
            <a:ext cx="345326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2000" dirty="0" smtClean="0"/>
              <a:t>Машинки заправляются бензином».</a:t>
            </a:r>
          </a:p>
          <a:p>
            <a:r>
              <a:rPr lang="ru-RU" dirty="0" smtClean="0"/>
              <a:t>и  т.д.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4455350" cy="252189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EGA\Рабочий стол\lдети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86124"/>
            <a:ext cx="4380831" cy="32861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8" name="Picture 4" descr="C:\Documents and Settings\SEGA\Рабочий стол\lдети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1142984"/>
            <a:ext cx="4285595" cy="321471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28596" y="285729"/>
            <a:ext cx="8286808" cy="1357322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12. Игры в ресторан 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57752" y="157161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Составить меню, сервировать стол, приглашать гостей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SEGA\Рабочий стол\100_7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571612"/>
            <a:ext cx="4191029" cy="314327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" name="Picture 10" descr="C:\Documents and Settings\SEGA\Рабочий стол\100_7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09986" cy="323300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29190" y="1857364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Забота о взрослых, </a:t>
            </a:r>
          </a:p>
          <a:p>
            <a:r>
              <a:rPr lang="ru-RU" dirty="0" smtClean="0"/>
              <a:t>Совместные  застолья </a:t>
            </a:r>
          </a:p>
          <a:p>
            <a:r>
              <a:rPr lang="ru-RU" dirty="0" smtClean="0"/>
              <a:t>Положительные эмоции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85728"/>
            <a:ext cx="864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+mj-lt"/>
              </a:rPr>
              <a:t>Чаепития с родителями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13. Беседа с детьми во время еды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 продуктах, из которых приготовлен обед (завтрак или ужин), </a:t>
            </a:r>
          </a:p>
          <a:p>
            <a:pPr>
              <a:buNone/>
            </a:pPr>
            <a:r>
              <a:rPr lang="ru-RU" dirty="0" smtClean="0"/>
              <a:t>о пользе определённых продуктов</a:t>
            </a: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и на занятиях</a:t>
            </a:r>
            <a:endParaRPr lang="ru-RU" sz="4000" dirty="0" smtClean="0"/>
          </a:p>
          <a:p>
            <a:pPr>
              <a:buNone/>
            </a:pPr>
            <a:r>
              <a:rPr lang="ru-RU" dirty="0" smtClean="0"/>
              <a:t> еда бывает РЕЗОНИРУЮЩЕЙ и ЗОВУЩЕЙ</a:t>
            </a:r>
          </a:p>
          <a:p>
            <a:pPr>
              <a:buNone/>
            </a:pPr>
            <a:r>
              <a:rPr lang="ru-RU" dirty="0" smtClean="0"/>
              <a:t> из чего состоит наше тело, о том, что ему нужны белки-жиры-углеводы</a:t>
            </a:r>
            <a:endParaRPr lang="ru-RU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00174"/>
            <a:ext cx="2514602" cy="157162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3446"/>
            <a:ext cx="1905000" cy="142875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14818"/>
            <a:ext cx="2214578" cy="1730139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019691"/>
            <a:ext cx="2757463" cy="1838309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5000636"/>
            <a:ext cx="2285984" cy="171448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C000"/>
                </a:solidFill>
                <a:latin typeface="+mj-lt"/>
              </a:rPr>
              <a:t>Всем приятного аппетита!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C000"/>
                </a:solidFill>
                <a:latin typeface="+mj-lt"/>
              </a:rPr>
              <a:t>Спасибо за внимание!</a:t>
            </a:r>
            <a:endParaRPr lang="ru-RU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3687612" cy="250033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785926"/>
            <a:ext cx="4071966" cy="230488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14818"/>
            <a:ext cx="3262322" cy="2446741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357430"/>
            <a:ext cx="4133859" cy="4237551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0034" y="157148"/>
            <a:ext cx="78581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Сейчас все знают, что ни в коем случае нельзя заставлять детей есть насильно.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САМ ДОЛЖЕН ЗАХОТЕТЬ КУШАТЬ.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же сделать так, чтобы ребенок завтракал, обедал и ужинал с удовольствием? Вот несколько способов накормить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нехочуху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5" descr="C:\Documents and Settings\SEGA\Рабочий стол\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2857520" cy="38094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786842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494978"/>
          </a:xfrm>
        </p:spPr>
        <p:txBody>
          <a:bodyPr>
            <a:normAutofit/>
          </a:bodyPr>
          <a:lstStyle/>
          <a:p>
            <a:pPr marL="880110" indent="-742950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1.   </a:t>
            </a:r>
            <a:r>
              <a:rPr lang="ru-RU" sz="4000" dirty="0" smtClean="0">
                <a:solidFill>
                  <a:srgbClr val="FFC000"/>
                </a:solidFill>
                <a:latin typeface="+mj-lt"/>
              </a:rPr>
              <a:t>Приглашаем</a:t>
            </a:r>
            <a:r>
              <a:rPr lang="ru-RU" sz="4000" dirty="0" smtClean="0">
                <a:solidFill>
                  <a:srgbClr val="FFC000"/>
                </a:solidFill>
              </a:rPr>
              <a:t> на обед Мишутку и куклу</a:t>
            </a:r>
          </a:p>
          <a:p>
            <a:pPr marL="880110" indent="-742950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 2.  Кормление с мотивацией </a:t>
            </a:r>
            <a:r>
              <a:rPr lang="ru-RU" sz="3200" dirty="0" smtClean="0">
                <a:solidFill>
                  <a:srgbClr val="FFC000"/>
                </a:solidFill>
              </a:rPr>
              <a:t>(для малышей)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4" name="Picture 6" descr="C:\Documents and Settings\SEGA\Рабочий стол\100_7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00504"/>
            <a:ext cx="3548285" cy="266163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" name="Picture 2" descr="C:\Documents and Settings\SEGA\Рабочий стол\SL732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3309961" cy="248247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214554"/>
            <a:ext cx="1700225" cy="242889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2071702" cy="2067559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869737"/>
            <a:ext cx="2000264" cy="198826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214686"/>
            <a:ext cx="1785950" cy="1776501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362831"/>
            <a:ext cx="5500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Посуда для детей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071547"/>
            <a:ext cx="57864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Яркие, красивые ложки, чашки, тарелки, а также скатерти с изображением любимых персонажей обязательно заинтересуют малыша. 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572008"/>
            <a:ext cx="2409829" cy="1872924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5214950"/>
            <a:ext cx="1428750" cy="142875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286124"/>
            <a:ext cx="2206005" cy="171451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1643050"/>
            <a:ext cx="2428892" cy="186837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285728"/>
            <a:ext cx="2206005" cy="171451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00372"/>
            <a:ext cx="5061420" cy="284451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1071546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Пригласите  малыша принять участие в приготовлении еды, предложите ему несложные операции: вымыть овощи, посолить или перемешать готовое блюдо, разложить ломтики сыра на тарелке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85728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+mj-lt"/>
              </a:rPr>
              <a:t>4. Совместное приготовление еды.</a:t>
            </a:r>
            <a:endParaRPr lang="ru-RU" sz="4000" dirty="0">
              <a:latin typeface="+mj-lt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39810"/>
            <a:ext cx="3357586" cy="251819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7818" y="2428868"/>
            <a:ext cx="342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На моей тарелочке</a:t>
            </a:r>
            <a:endParaRPr lang="en-US" dirty="0" smtClean="0"/>
          </a:p>
          <a:p>
            <a:r>
              <a:rPr lang="ru-RU" dirty="0" smtClean="0"/>
              <a:t> Рыженькая белочка, </a:t>
            </a:r>
            <a:endParaRPr lang="en-US" dirty="0" smtClean="0"/>
          </a:p>
          <a:p>
            <a:r>
              <a:rPr lang="ru-RU" dirty="0" smtClean="0"/>
              <a:t>Чтоб она была видна, </a:t>
            </a:r>
            <a:endParaRPr lang="en-US" dirty="0" smtClean="0"/>
          </a:p>
          <a:p>
            <a:r>
              <a:rPr lang="ru-RU" dirty="0" smtClean="0"/>
              <a:t>Все съедаю я до дна.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Пей, дружок, томатный сок, </a:t>
            </a:r>
            <a:endParaRPr lang="en-US" dirty="0" smtClean="0"/>
          </a:p>
          <a:p>
            <a:r>
              <a:rPr lang="ru-RU" dirty="0" smtClean="0"/>
              <a:t>Будешь строен и высок. 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Глубоко и мелко, </a:t>
            </a:r>
            <a:endParaRPr lang="en-US" dirty="0" smtClean="0"/>
          </a:p>
          <a:p>
            <a:r>
              <a:rPr lang="ru-RU" dirty="0" smtClean="0"/>
              <a:t>Корабли в тарелке, </a:t>
            </a:r>
            <a:endParaRPr lang="en-US" dirty="0" smtClean="0"/>
          </a:p>
          <a:p>
            <a:r>
              <a:rPr lang="ru-RU" dirty="0" smtClean="0"/>
              <a:t>Вот кораблик плывет, </a:t>
            </a:r>
            <a:endParaRPr lang="en-US" dirty="0" smtClean="0"/>
          </a:p>
          <a:p>
            <a:r>
              <a:rPr lang="ru-RU" dirty="0" smtClean="0"/>
              <a:t>Заплывает прямо в рот.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«Не хочу есть манную кашу!» </a:t>
            </a:r>
            <a:endParaRPr lang="en-US" dirty="0" smtClean="0"/>
          </a:p>
          <a:p>
            <a:r>
              <a:rPr lang="ru-RU" dirty="0" smtClean="0"/>
              <a:t>— Кричала девочка Маша. </a:t>
            </a:r>
            <a:endParaRPr lang="en-US" dirty="0" smtClean="0"/>
          </a:p>
          <a:p>
            <a:r>
              <a:rPr lang="ru-RU" dirty="0" smtClean="0"/>
              <a:t>«Правильно» — думала каша, </a:t>
            </a:r>
            <a:endParaRPr lang="en-US" dirty="0" smtClean="0"/>
          </a:p>
          <a:p>
            <a:r>
              <a:rPr lang="ru-RU" dirty="0" smtClean="0"/>
              <a:t>Хорошая девочка Маша». 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212385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5. Рассказывание сказки, использование </a:t>
            </a:r>
            <a:r>
              <a:rPr kumimoji="0" lang="ru-RU" sz="4000" b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потешек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стихов.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643182"/>
            <a:ext cx="3357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Вот и полдник подошел,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Сели дети все за стол.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Чтобы не было беды,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Вспомним правила еды: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Наши ноги не стучат,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Наши язычки молчат.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За обедом не сори,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Насорил — так убери.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А у нас есть ложки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Волшебные немножко.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Вот — тарелка, вот — еда.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Не осталось и следа. </a:t>
            </a:r>
            <a:endParaRPr lang="ru-RU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7226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«Съедобные" сказки: "Гуси-лебеди", "Лиса и Журавль",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Гензель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Грета", "Горшочек каши", "Торт в небе"...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3116"/>
            <a:ext cx="1319214" cy="170588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643314"/>
            <a:ext cx="1281590" cy="1643064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5143498"/>
            <a:ext cx="1314452" cy="171450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5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357166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Бери ложку, бери хлеб,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И скорее за обед.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Час обеда подошел,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Сели деточки за стол.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Сначала он в поле большом колосится,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Потом в амбаре крестьянском хранится.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Затем он в пекарне печется</a:t>
            </a:r>
          </a:p>
          <a:p>
            <a:pPr>
              <a:buNone/>
            </a:pPr>
            <a:r>
              <a:rPr lang="ru-RU" dirty="0" smtClean="0"/>
              <a:t> И мягким, душистым на стол подается. </a:t>
            </a:r>
            <a:endParaRPr lang="ru-RU" dirty="0"/>
          </a:p>
        </p:txBody>
      </p:sp>
      <p:pic>
        <p:nvPicPr>
          <p:cNvPr id="7" name="Picture 7" descr="C:\Documents and Settings\SEGA\Рабочий стол\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2714620"/>
            <a:ext cx="5177784" cy="38833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29190" y="285728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Посадим на ложку 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Капустку</a:t>
            </a:r>
            <a:r>
              <a:rPr lang="ru-RU" dirty="0" smtClean="0"/>
              <a:t>, картошку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и спрячем! Попробуй найди!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Не видно на ложке 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Капустки</a:t>
            </a:r>
            <a:r>
              <a:rPr lang="ru-RU" dirty="0" smtClean="0"/>
              <a:t>, картошки.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И нет на тарелке — гляди!</a:t>
            </a:r>
            <a:endParaRPr lang="ru-RU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103" y="3429000"/>
            <a:ext cx="3551897" cy="2357454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643182"/>
            <a:ext cx="2523356" cy="178592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8072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+mj-lt"/>
              </a:rPr>
              <a:t>6. Уловки при готовке </a:t>
            </a:r>
            <a:r>
              <a:rPr lang="ru-RU" i="1" dirty="0" smtClean="0">
                <a:solidFill>
                  <a:srgbClr val="FFC000"/>
                </a:solidFill>
              </a:rPr>
              <a:t/>
            </a:r>
            <a:br>
              <a:rPr lang="ru-RU" i="1" dirty="0" smtClean="0">
                <a:solidFill>
                  <a:srgbClr val="FFC000"/>
                </a:solidFill>
              </a:rPr>
            </a:br>
            <a:r>
              <a:rPr lang="ru-RU" dirty="0" smtClean="0"/>
              <a:t> </a:t>
            </a:r>
            <a:r>
              <a:rPr lang="ru-RU" sz="2000" dirty="0" smtClean="0"/>
              <a:t>Еду из полезных, но нелюбимых ребенком продуктов, можно приготовить в другом виде(пюре, пирог творожный и т.п.). </a:t>
            </a:r>
            <a:r>
              <a:rPr lang="ru-RU" i="1" dirty="0" smtClean="0">
                <a:solidFill>
                  <a:srgbClr val="FFC000"/>
                </a:solidFill>
              </a:rPr>
              <a:t/>
            </a:r>
            <a:br>
              <a:rPr lang="ru-RU" i="1" dirty="0" smtClean="0">
                <a:solidFill>
                  <a:srgbClr val="FFC000"/>
                </a:solidFill>
              </a:rPr>
            </a:b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500174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7. Сервировка.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/>
              <a:t> Любое блюдо, обычный  бутерброд можно оформить очень оригинально</a:t>
            </a:r>
            <a:endParaRPr lang="ru-RU" dirty="0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2324104" cy="189465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929198"/>
            <a:ext cx="2386015" cy="168029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500306"/>
            <a:ext cx="2200277" cy="164199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500306"/>
            <a:ext cx="2571768" cy="192882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786322"/>
            <a:ext cx="2505074" cy="187880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SEGA\Рабочий стол\lдети мл гр 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00108"/>
            <a:ext cx="3394472" cy="45259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1506" name="Picture 2" descr="C:\Documents and Settings\SEGA\Рабочий стол\сентябрь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2949572" cy="221253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+mj-lt"/>
              </a:rPr>
              <a:t>8.Комфортность условий приёма пищи.</a:t>
            </a: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2000" dirty="0" smtClean="0"/>
              <a:t>режим, элементарные навыки этикета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85860"/>
            <a:ext cx="6572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  <a:latin typeface="+mj-lt"/>
              </a:rPr>
              <a:t>9. Ритуал перед едой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/>
              <a:t>спокойная игра, чтение стихов, </a:t>
            </a:r>
            <a:r>
              <a:rPr lang="ru-RU" sz="2000" dirty="0" err="1" smtClean="0"/>
              <a:t>потешек</a:t>
            </a:r>
            <a:endParaRPr lang="ru-RU" sz="2000" dirty="0"/>
          </a:p>
        </p:txBody>
      </p:sp>
      <p:pic>
        <p:nvPicPr>
          <p:cNvPr id="21507" name="Picture 3" descr="C:\Documents and Settings\SEGA\Мои документы\оля\фото\lдети мл гр\сентябрь\сентябрь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408361"/>
            <a:ext cx="2587643" cy="344963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546</TotalTime>
  <Words>516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Педагогические аспекты питания детей</vt:lpstr>
      <vt:lpstr>Слайд 2</vt:lpstr>
      <vt:lpstr>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56</cp:revision>
  <dcterms:modified xsi:type="dcterms:W3CDTF">2014-05-30T12:55:15Z</dcterms:modified>
</cp:coreProperties>
</file>