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7" r:id="rId4"/>
    <p:sldId id="260" r:id="rId5"/>
    <p:sldId id="259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AF83B-B931-449A-A20C-DF26C8C15147}" type="datetimeFigureOut">
              <a:rPr lang="ru-RU" smtClean="0"/>
              <a:t>23.04.2018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43B1A-1936-4D79-9169-1D569398E54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AF83B-B931-449A-A20C-DF26C8C15147}" type="datetimeFigureOut">
              <a:rPr lang="ru-RU" smtClean="0"/>
              <a:t>23.04.2018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43B1A-1936-4D79-9169-1D569398E54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AF83B-B931-449A-A20C-DF26C8C15147}" type="datetimeFigureOut">
              <a:rPr lang="ru-RU" smtClean="0"/>
              <a:t>23.04.2018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43B1A-1936-4D79-9169-1D569398E547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AF83B-B931-449A-A20C-DF26C8C15147}" type="datetimeFigureOut">
              <a:rPr lang="ru-RU" smtClean="0"/>
              <a:t>23.04.2018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43B1A-1936-4D79-9169-1D569398E547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AF83B-B931-449A-A20C-DF26C8C15147}" type="datetimeFigureOut">
              <a:rPr lang="ru-RU" smtClean="0"/>
              <a:t>23.04.2018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43B1A-1936-4D79-9169-1D569398E54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AF83B-B931-449A-A20C-DF26C8C15147}" type="datetimeFigureOut">
              <a:rPr lang="ru-RU" smtClean="0"/>
              <a:t>23.04.2018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43B1A-1936-4D79-9169-1D569398E547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AF83B-B931-449A-A20C-DF26C8C15147}" type="datetimeFigureOut">
              <a:rPr lang="ru-RU" smtClean="0"/>
              <a:t>23.04.2018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43B1A-1936-4D79-9169-1D569398E54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AF83B-B931-449A-A20C-DF26C8C15147}" type="datetimeFigureOut">
              <a:rPr lang="ru-RU" smtClean="0"/>
              <a:t>23.04.2018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43B1A-1936-4D79-9169-1D569398E54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AF83B-B931-449A-A20C-DF26C8C15147}" type="datetimeFigureOut">
              <a:rPr lang="ru-RU" smtClean="0"/>
              <a:t>23.04.2018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43B1A-1936-4D79-9169-1D569398E54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AF83B-B931-449A-A20C-DF26C8C15147}" type="datetimeFigureOut">
              <a:rPr lang="ru-RU" smtClean="0"/>
              <a:t>23.04.2018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43B1A-1936-4D79-9169-1D569398E547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AF83B-B931-449A-A20C-DF26C8C15147}" type="datetimeFigureOut">
              <a:rPr lang="ru-RU" smtClean="0"/>
              <a:t>23.04.2018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43B1A-1936-4D79-9169-1D569398E547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4A5AF83B-B931-449A-A20C-DF26C8C15147}" type="datetimeFigureOut">
              <a:rPr lang="ru-RU" smtClean="0"/>
              <a:t>23.04.2018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7C843B1A-1936-4D79-9169-1D569398E547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139952" y="836712"/>
            <a:ext cx="4462264" cy="4464496"/>
          </a:xfrm>
        </p:spPr>
        <p:txBody>
          <a:bodyPr>
            <a:normAutofit fontScale="90000"/>
          </a:bodyPr>
          <a:lstStyle/>
          <a:p>
            <a:r>
              <a:rPr lang="ru-RU" sz="3200" b="1" dirty="0">
                <a:solidFill>
                  <a:schemeClr val="tx2">
                    <a:lumMod val="50000"/>
                  </a:schemeClr>
                </a:solidFill>
              </a:rPr>
              <a:t>«Волшебный </a:t>
            </a:r>
            <a:r>
              <a:rPr lang="ru-RU" sz="3200" b="1" dirty="0" err="1">
                <a:solidFill>
                  <a:schemeClr val="tx2">
                    <a:lumMod val="50000"/>
                  </a:schemeClr>
                </a:solidFill>
              </a:rPr>
              <a:t>квиллинг</a:t>
            </a:r>
            <a:r>
              <a:rPr lang="ru-RU" sz="3200" b="1" dirty="0">
                <a:solidFill>
                  <a:schemeClr val="tx2">
                    <a:lumMod val="50000"/>
                  </a:schemeClr>
                </a:solidFill>
              </a:rPr>
              <a:t>»</a:t>
            </a:r>
            <a:br>
              <a:rPr lang="ru-RU" sz="3200" b="1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2200" b="1" dirty="0">
                <a:solidFill>
                  <a:schemeClr val="tx2">
                    <a:lumMod val="50000"/>
                  </a:schemeClr>
                </a:solidFill>
              </a:rPr>
              <a:t> </a:t>
            </a:r>
            <a:br>
              <a:rPr lang="ru-RU" sz="2200" b="1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2200" dirty="0">
                <a:solidFill>
                  <a:schemeClr val="tx2">
                    <a:lumMod val="50000"/>
                  </a:schemeClr>
                </a:solidFill>
              </a:rPr>
              <a:t>Обучение </a:t>
            </a:r>
            <a:r>
              <a:rPr lang="ru-RU" sz="2200" dirty="0" smtClean="0">
                <a:solidFill>
                  <a:schemeClr val="tx2">
                    <a:lumMod val="50000"/>
                  </a:schemeClr>
                </a:solidFill>
              </a:rPr>
              <a:t>детей</a:t>
            </a:r>
            <a:br>
              <a:rPr lang="ru-RU" sz="2200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22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200" dirty="0">
                <a:solidFill>
                  <a:schemeClr val="tx2">
                    <a:lumMod val="50000"/>
                  </a:schemeClr>
                </a:solidFill>
              </a:rPr>
              <a:t>элементарным </a:t>
            </a:r>
            <a:r>
              <a:rPr lang="ru-RU" sz="2200" dirty="0" smtClean="0">
                <a:solidFill>
                  <a:schemeClr val="tx2">
                    <a:lumMod val="50000"/>
                  </a:schemeClr>
                </a:solidFill>
              </a:rPr>
              <a:t>приемам</a:t>
            </a:r>
            <a:br>
              <a:rPr lang="ru-RU" sz="2200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22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200" dirty="0">
                <a:solidFill>
                  <a:schemeClr val="tx2">
                    <a:lumMod val="50000"/>
                  </a:schemeClr>
                </a:solidFill>
              </a:rPr>
              <a:t>техники </a:t>
            </a:r>
            <a:r>
              <a:rPr lang="ru-RU" sz="2200" dirty="0" err="1">
                <a:solidFill>
                  <a:schemeClr val="tx2">
                    <a:lumMod val="50000"/>
                  </a:schemeClr>
                </a:solidFill>
              </a:rPr>
              <a:t>квиллинга</a:t>
            </a:r>
            <a:r>
              <a:rPr lang="ru-RU" sz="2200" dirty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2200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2200" dirty="0">
                <a:solidFill>
                  <a:schemeClr val="tx2">
                    <a:lumMod val="50000"/>
                  </a:schemeClr>
                </a:solidFill>
              </a:rPr>
              <a:t>(скручивание из бумажных лент)</a:t>
            </a:r>
            <a:br>
              <a:rPr lang="ru-RU" sz="2200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2200" dirty="0">
                <a:solidFill>
                  <a:schemeClr val="tx2">
                    <a:lumMod val="50000"/>
                  </a:schemeClr>
                </a:solidFill>
              </a:rPr>
              <a:t> </a:t>
            </a:r>
            <a:br>
              <a:rPr lang="ru-RU" sz="2200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2200" dirty="0">
                <a:solidFill>
                  <a:schemeClr val="tx2">
                    <a:lumMod val="50000"/>
                  </a:schemeClr>
                </a:solidFill>
              </a:rPr>
              <a:t> </a:t>
            </a:r>
            <a:br>
              <a:rPr lang="ru-RU" sz="2200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2200" dirty="0">
                <a:solidFill>
                  <a:schemeClr val="tx2">
                    <a:lumMod val="50000"/>
                  </a:schemeClr>
                </a:solidFill>
              </a:rPr>
              <a:t> </a:t>
            </a:r>
            <a:br>
              <a:rPr lang="ru-RU" sz="2200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2200" dirty="0">
                <a:solidFill>
                  <a:schemeClr val="tx2">
                    <a:lumMod val="50000"/>
                  </a:schemeClr>
                </a:solidFill>
              </a:rPr>
              <a:t> </a:t>
            </a:r>
            <a:br>
              <a:rPr lang="ru-RU" sz="2200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2200" b="1" dirty="0">
                <a:solidFill>
                  <a:schemeClr val="tx2">
                    <a:lumMod val="50000"/>
                  </a:schemeClr>
                </a:solidFill>
              </a:rPr>
              <a:t> </a:t>
            </a:r>
            <a:r>
              <a:rPr lang="ru-RU" sz="2400" b="1" dirty="0">
                <a:solidFill>
                  <a:schemeClr val="tx2">
                    <a:lumMod val="50000"/>
                  </a:schemeClr>
                </a:solidFill>
              </a:rPr>
              <a:t>учитель - логопед</a:t>
            </a:r>
            <a:r>
              <a:rPr lang="ru-RU" sz="2200" dirty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2200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2700" b="1" dirty="0">
                <a:solidFill>
                  <a:schemeClr val="tx2">
                    <a:lumMod val="50000"/>
                  </a:schemeClr>
                </a:solidFill>
              </a:rPr>
              <a:t>Силина Анна Николаевна</a:t>
            </a:r>
            <a:r>
              <a:rPr lang="ru-RU" sz="2200" dirty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2200" dirty="0">
                <a:solidFill>
                  <a:schemeClr val="tx2">
                    <a:lumMod val="50000"/>
                  </a:schemeClr>
                </a:solidFill>
              </a:rPr>
            </a:br>
            <a:endParaRPr lang="ru-RU" sz="20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221087"/>
            <a:ext cx="1904256" cy="808113"/>
          </a:xfrm>
        </p:spPr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1027" name="Picture 3" descr="H:\квиллинг\животные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96752"/>
            <a:ext cx="3643605" cy="367240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386881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Цель программы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«</a:t>
            </a:r>
            <a:r>
              <a:rPr lang="ru-RU" dirty="0"/>
              <a:t>Волшебный </a:t>
            </a:r>
            <a:r>
              <a:rPr lang="ru-RU" dirty="0" err="1"/>
              <a:t>квиллинг</a:t>
            </a:r>
            <a:r>
              <a:rPr lang="ru-RU" dirty="0"/>
              <a:t>»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536" y="2065396"/>
            <a:ext cx="6480719" cy="344728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dirty="0"/>
              <a:t>В</a:t>
            </a:r>
            <a:r>
              <a:rPr lang="ru-RU" dirty="0" smtClean="0"/>
              <a:t>сестороннее интеллектуальное </a:t>
            </a:r>
            <a:r>
              <a:rPr lang="ru-RU" dirty="0"/>
              <a:t>и эстетическое развитие детей в процессе овладения элементарными приемами техники </a:t>
            </a:r>
            <a:r>
              <a:rPr lang="ru-RU" dirty="0" err="1"/>
              <a:t>квиллинга</a:t>
            </a:r>
            <a:r>
              <a:rPr lang="ru-RU" dirty="0"/>
              <a:t>, как художественного способа конструирования из бумаги.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9124" y="3573016"/>
            <a:ext cx="3764868" cy="302433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229556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95536" y="1196752"/>
            <a:ext cx="8352927" cy="5184576"/>
          </a:xfrm>
        </p:spPr>
        <p:txBody>
          <a:bodyPr>
            <a:no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200" b="1" i="1" dirty="0">
                <a:latin typeface="Times New Roman"/>
                <a:ea typeface="Times New Roman"/>
                <a:cs typeface="Times New Roman"/>
              </a:rPr>
              <a:t>Обучающие </a:t>
            </a:r>
            <a:r>
              <a:rPr lang="ru-RU" sz="1200" b="1" i="1" dirty="0" smtClean="0">
                <a:latin typeface="Times New Roman"/>
                <a:ea typeface="Times New Roman"/>
                <a:cs typeface="Times New Roman"/>
              </a:rPr>
              <a:t>:</a:t>
            </a:r>
            <a:endParaRPr lang="ru-RU" sz="1200" b="1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  <a:buFont typeface="Arial" pitchFamily="34" charset="0"/>
              <a:buChar char="•"/>
            </a:pPr>
            <a:r>
              <a:rPr lang="ru-RU" sz="1200" dirty="0">
                <a:latin typeface="Times New Roman"/>
                <a:ea typeface="Times New Roman"/>
                <a:cs typeface="Times New Roman"/>
              </a:rPr>
              <a:t>• Знакомить детей с основными понятиями и базовыми формами </a:t>
            </a:r>
            <a:r>
              <a:rPr lang="ru-RU" sz="1200" dirty="0" err="1">
                <a:latin typeface="Times New Roman"/>
                <a:ea typeface="Times New Roman"/>
                <a:cs typeface="Times New Roman"/>
              </a:rPr>
              <a:t>квиллинга</a:t>
            </a:r>
            <a:r>
              <a:rPr lang="ru-RU" sz="1200" dirty="0">
                <a:latin typeface="Times New Roman"/>
                <a:ea typeface="Times New Roman"/>
                <a:cs typeface="Times New Roman"/>
              </a:rPr>
              <a:t>.</a:t>
            </a:r>
            <a:endParaRPr lang="ru-RU" sz="12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  <a:buFont typeface="Arial" pitchFamily="34" charset="0"/>
              <a:buChar char="•"/>
            </a:pPr>
            <a:r>
              <a:rPr lang="ru-RU" sz="1200" dirty="0">
                <a:latin typeface="Times New Roman"/>
                <a:ea typeface="Times New Roman"/>
                <a:cs typeface="Times New Roman"/>
              </a:rPr>
              <a:t>• Обучать различным приемам работы с бумагой.</a:t>
            </a:r>
            <a:endParaRPr lang="ru-RU" sz="12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  <a:buFont typeface="Arial" pitchFamily="34" charset="0"/>
              <a:buChar char="•"/>
            </a:pPr>
            <a:r>
              <a:rPr lang="ru-RU" sz="1200" dirty="0">
                <a:latin typeface="Times New Roman"/>
                <a:ea typeface="Times New Roman"/>
                <a:cs typeface="Times New Roman"/>
              </a:rPr>
              <a:t>• Формировать умения следовать устным инструкциям.</a:t>
            </a:r>
            <a:endParaRPr lang="ru-RU" sz="12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buFont typeface="Arial" pitchFamily="34" charset="0"/>
              <a:buChar char="•"/>
            </a:pPr>
            <a:r>
              <a:rPr lang="ru-RU" sz="1200" dirty="0">
                <a:latin typeface="Times New Roman"/>
                <a:ea typeface="Times New Roman"/>
                <a:cs typeface="Times New Roman"/>
              </a:rPr>
              <a:t>• Знакомить детей с основными геометрическими понятиями: круг, квадрат, треугольник, угол, сторона, вершина и т.д. Обогащать словарь ребенка специальными терминами.</a:t>
            </a:r>
            <a:endParaRPr lang="ru-RU" sz="12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buFont typeface="Arial" pitchFamily="34" charset="0"/>
              <a:buChar char="•"/>
            </a:pPr>
            <a:r>
              <a:rPr lang="ru-RU" sz="1200" dirty="0">
                <a:latin typeface="Times New Roman"/>
                <a:ea typeface="Times New Roman"/>
                <a:cs typeface="Times New Roman"/>
              </a:rPr>
              <a:t>Создавать композиции с изделиями, выполненными в технике </a:t>
            </a:r>
            <a:r>
              <a:rPr lang="ru-RU" sz="1200" dirty="0" err="1">
                <a:latin typeface="Times New Roman"/>
                <a:ea typeface="Times New Roman"/>
                <a:cs typeface="Times New Roman"/>
              </a:rPr>
              <a:t>квиллинга</a:t>
            </a:r>
            <a:r>
              <a:rPr lang="ru-RU" sz="1200" dirty="0">
                <a:latin typeface="Times New Roman"/>
                <a:ea typeface="Times New Roman"/>
                <a:cs typeface="Times New Roman"/>
              </a:rPr>
              <a:t>.</a:t>
            </a:r>
            <a:endParaRPr lang="ru-RU" sz="1200" dirty="0">
              <a:latin typeface="Calibri"/>
              <a:ea typeface="Calibri"/>
              <a:cs typeface="Times New Roman"/>
            </a:endParaRPr>
          </a:p>
          <a:p>
            <a:pPr marL="18288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1200" dirty="0">
                <a:latin typeface="Times New Roman"/>
                <a:ea typeface="Times New Roman"/>
                <a:cs typeface="Times New Roman"/>
              </a:rPr>
              <a:t> </a:t>
            </a:r>
            <a:endParaRPr lang="ru-RU" sz="1200" dirty="0">
              <a:latin typeface="Calibri"/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1200" b="1" i="1" dirty="0" smtClean="0">
                <a:latin typeface="Times New Roman"/>
                <a:ea typeface="Times New Roman"/>
                <a:cs typeface="Times New Roman"/>
              </a:rPr>
              <a:t>         Развивающие</a:t>
            </a:r>
            <a:r>
              <a:rPr lang="ru-RU" sz="1200" b="1" i="1" dirty="0">
                <a:latin typeface="Times New Roman"/>
                <a:ea typeface="Times New Roman"/>
                <a:cs typeface="Times New Roman"/>
              </a:rPr>
              <a:t>: </a:t>
            </a:r>
            <a:endParaRPr lang="ru-RU" sz="1200" b="1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200" dirty="0">
                <a:latin typeface="Times New Roman"/>
                <a:ea typeface="Times New Roman"/>
                <a:cs typeface="Times New Roman"/>
              </a:rPr>
              <a:t>• Развивать у детей способность работать руками, приучать к точным движениям пальцев, совершенствовать мелкую моторику рук, развивать глазомер.</a:t>
            </a:r>
            <a:endParaRPr lang="ru-RU" sz="12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200" dirty="0">
                <a:latin typeface="Times New Roman"/>
                <a:ea typeface="Times New Roman"/>
                <a:cs typeface="Times New Roman"/>
              </a:rPr>
              <a:t> •. Развивать внимание, память, логическое и пространственное воображение.</a:t>
            </a:r>
            <a:endParaRPr lang="ru-RU" sz="12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200" dirty="0">
                <a:latin typeface="Times New Roman"/>
                <a:ea typeface="Times New Roman"/>
                <a:cs typeface="Times New Roman"/>
              </a:rPr>
              <a:t>• Развивать художественный вкус, творческие способности и фантазии детей.</a:t>
            </a:r>
            <a:endParaRPr lang="ru-RU" sz="12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200" dirty="0">
                <a:latin typeface="Times New Roman"/>
                <a:ea typeface="Times New Roman"/>
                <a:cs typeface="Times New Roman"/>
              </a:rPr>
              <a:t>• Развивать пространственное воображение.</a:t>
            </a:r>
            <a:endParaRPr lang="ru-RU" sz="1200" dirty="0">
              <a:latin typeface="Calibri"/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1200" dirty="0">
                <a:latin typeface="Times New Roman"/>
                <a:ea typeface="Times New Roman"/>
                <a:cs typeface="Times New Roman"/>
              </a:rPr>
              <a:t> </a:t>
            </a:r>
            <a:endParaRPr lang="ru-RU" sz="1200" dirty="0">
              <a:latin typeface="Calibri"/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1200" b="1" i="1" dirty="0" smtClean="0">
                <a:latin typeface="Times New Roman"/>
                <a:ea typeface="Times New Roman"/>
                <a:cs typeface="Times New Roman"/>
              </a:rPr>
              <a:t>         Воспитательные</a:t>
            </a:r>
            <a:r>
              <a:rPr lang="ru-RU" sz="1200" b="1" i="1" dirty="0">
                <a:latin typeface="Times New Roman"/>
                <a:ea typeface="Times New Roman"/>
                <a:cs typeface="Times New Roman"/>
              </a:rPr>
              <a:t>:</a:t>
            </a:r>
            <a:endParaRPr lang="ru-RU" sz="1200" b="1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200" dirty="0">
                <a:latin typeface="Times New Roman"/>
                <a:ea typeface="Times New Roman"/>
                <a:cs typeface="Times New Roman"/>
              </a:rPr>
              <a:t>• Воспитывать интерес к искусству </a:t>
            </a:r>
            <a:r>
              <a:rPr lang="ru-RU" sz="1200" dirty="0" err="1">
                <a:latin typeface="Times New Roman"/>
                <a:ea typeface="Times New Roman"/>
                <a:cs typeface="Times New Roman"/>
              </a:rPr>
              <a:t>квиллинга</a:t>
            </a:r>
            <a:r>
              <a:rPr lang="ru-RU" sz="1200" dirty="0">
                <a:latin typeface="Times New Roman"/>
                <a:ea typeface="Times New Roman"/>
                <a:cs typeface="Times New Roman"/>
              </a:rPr>
              <a:t>.</a:t>
            </a:r>
            <a:endParaRPr lang="ru-RU" sz="12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200" dirty="0">
                <a:latin typeface="Times New Roman"/>
                <a:ea typeface="Times New Roman"/>
                <a:cs typeface="Times New Roman"/>
              </a:rPr>
              <a:t>• Формировать культуру труда и совершенствовать трудовые навыки.</a:t>
            </a:r>
            <a:endParaRPr lang="ru-RU" sz="12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200" dirty="0">
                <a:latin typeface="Times New Roman"/>
                <a:ea typeface="Times New Roman"/>
                <a:cs typeface="Times New Roman"/>
              </a:rPr>
              <a:t>• Способствовать созданию игровых ситуаций, расширять коммуникативные способности детей.</a:t>
            </a:r>
            <a:endParaRPr lang="ru-RU" sz="12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200" dirty="0">
                <a:latin typeface="Times New Roman"/>
                <a:ea typeface="Times New Roman"/>
                <a:cs typeface="Times New Roman"/>
              </a:rPr>
              <a:t>• Совершенствовать трудовые навыки, формировать культуру труда, учить аккуратности, умению бережно и экономно использовать материал, содержать в порядке рабочее место</a:t>
            </a:r>
            <a:r>
              <a:rPr lang="ru-RU" sz="1200" dirty="0" smtClean="0">
                <a:latin typeface="Times New Roman"/>
                <a:ea typeface="Times New Roman"/>
                <a:cs typeface="Times New Roman"/>
              </a:rPr>
              <a:t>.</a:t>
            </a:r>
            <a:r>
              <a:rPr lang="ru-RU" sz="1200" dirty="0">
                <a:latin typeface="Times New Roman"/>
                <a:ea typeface="Times New Roman"/>
                <a:cs typeface="Times New Roman"/>
              </a:rPr>
              <a:t>                        </a:t>
            </a:r>
            <a:endParaRPr lang="ru-RU" sz="1200" dirty="0">
              <a:latin typeface="Calibri"/>
              <a:ea typeface="Calibri"/>
              <a:cs typeface="Times New Roman"/>
            </a:endParaRPr>
          </a:p>
          <a:p>
            <a:pPr marL="0" indent="0">
              <a:buNone/>
            </a:pPr>
            <a:endParaRPr lang="ru-RU" sz="12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7283152" cy="642400"/>
          </a:xfrm>
        </p:spPr>
        <p:txBody>
          <a:bodyPr>
            <a:normAutofit/>
          </a:bodyPr>
          <a:lstStyle/>
          <a:p>
            <a:r>
              <a:rPr lang="ru-RU" sz="2800" b="1" dirty="0"/>
              <a:t>Задачи программы</a:t>
            </a:r>
            <a:r>
              <a:rPr lang="ru-RU" sz="2800" b="1" dirty="0" smtClean="0"/>
              <a:t>: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967312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Работы детей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2420888"/>
            <a:ext cx="3211004" cy="428133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450625" y="1981627"/>
            <a:ext cx="2828989" cy="212174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558" y="1556792"/>
            <a:ext cx="2432868" cy="381756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421663" y="5589240"/>
            <a:ext cx="236314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</a:rPr>
              <a:t>Красный – стой!</a:t>
            </a:r>
          </a:p>
          <a:p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</a:rPr>
              <a:t>Желтый - жди!</a:t>
            </a:r>
          </a:p>
          <a:p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</a:rPr>
              <a:t>А зеленый – проходи!</a:t>
            </a:r>
            <a:endParaRPr lang="ru-RU" b="1" i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020272" y="4622925"/>
            <a:ext cx="18020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</a:rPr>
              <a:t>Любимой маме </a:t>
            </a:r>
            <a:endParaRPr lang="ru-RU" b="1" i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669214" y="6196662"/>
            <a:ext cx="21771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</a:rPr>
              <a:t>Лягушка - квакушка</a:t>
            </a:r>
            <a:endParaRPr lang="ru-RU" b="1" i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8356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66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284984"/>
            <a:ext cx="4193059" cy="314479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913696" y="-515663"/>
            <a:ext cx="2708097" cy="417646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5" y="3356992"/>
            <a:ext cx="4251249" cy="307834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440193" y="-516567"/>
            <a:ext cx="2791063" cy="426308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TextBox 1"/>
          <p:cNvSpPr txBox="1"/>
          <p:nvPr/>
        </p:nvSpPr>
        <p:spPr>
          <a:xfrm>
            <a:off x="323528" y="3356992"/>
            <a:ext cx="15263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>
                <a:solidFill>
                  <a:schemeClr val="accent3">
                    <a:lumMod val="75000"/>
                  </a:schemeClr>
                </a:solidFill>
              </a:rPr>
              <a:t>День Победы</a:t>
            </a:r>
            <a:endParaRPr lang="ru-RU" b="1" i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16015" y="3393450"/>
            <a:ext cx="16530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>
                <a:solidFill>
                  <a:schemeClr val="bg2"/>
                </a:solidFill>
              </a:rPr>
              <a:t>Святая ПАСХА</a:t>
            </a:r>
            <a:endParaRPr lang="ru-RU" b="1" i="1" dirty="0">
              <a:solidFill>
                <a:schemeClr val="bg2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321370" y="223237"/>
            <a:ext cx="19864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>
                <a:solidFill>
                  <a:srgbClr val="000099"/>
                </a:solidFill>
              </a:rPr>
              <a:t>Дождливая осень</a:t>
            </a:r>
            <a:endParaRPr lang="ru-RU" b="1" i="1" dirty="0">
              <a:solidFill>
                <a:srgbClr val="000099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139246" y="407903"/>
            <a:ext cx="28280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>
                <a:solidFill>
                  <a:srgbClr val="FF0000"/>
                </a:solidFill>
              </a:rPr>
              <a:t>Безопасность на дорогах</a:t>
            </a:r>
            <a:endParaRPr lang="ru-RU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9032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32656"/>
            <a:ext cx="4896544" cy="61473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580112" y="338328"/>
            <a:ext cx="3106688" cy="5466936"/>
          </a:xfrm>
        </p:spPr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5292080" y="1268760"/>
            <a:ext cx="360659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800" b="1" i="1" dirty="0" smtClean="0">
                <a:solidFill>
                  <a:schemeClr val="tx2">
                    <a:lumMod val="75000"/>
                  </a:schemeClr>
                </a:solidFill>
              </a:rPr>
              <a:t>«Мы чудо сотворить</a:t>
            </a:r>
          </a:p>
          <a:p>
            <a:pPr algn="r"/>
            <a:r>
              <a:rPr lang="ru-RU" sz="2800" b="1" i="1" dirty="0" smtClean="0">
                <a:solidFill>
                  <a:schemeClr val="tx2">
                    <a:lumMod val="75000"/>
                  </a:schemeClr>
                </a:solidFill>
              </a:rPr>
              <a:t> сумеем сами</a:t>
            </a:r>
          </a:p>
          <a:p>
            <a:pPr algn="r"/>
            <a:endParaRPr lang="ru-RU" sz="2800" b="1" i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r"/>
            <a:r>
              <a:rPr lang="ru-RU" sz="2800" b="1" i="1" dirty="0" smtClean="0">
                <a:solidFill>
                  <a:schemeClr val="tx2">
                    <a:lumMod val="75000"/>
                  </a:schemeClr>
                </a:solidFill>
              </a:rPr>
              <a:t>Вот этими умелыми руками»</a:t>
            </a:r>
            <a:endParaRPr lang="ru-RU" sz="2800" b="1" i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5594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57</TotalTime>
  <Words>140</Words>
  <Application>Microsoft Office PowerPoint</Application>
  <PresentationFormat>Экран (4:3)</PresentationFormat>
  <Paragraphs>39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Волна</vt:lpstr>
      <vt:lpstr>«Волшебный квиллинг»   Обучение детей  элементарным приемам  техники квиллинга (скручивание из бумажных лент)          учитель - логопед Силина Анна Николаевна </vt:lpstr>
      <vt:lpstr>Цель программы  «Волшебный квиллинг»</vt:lpstr>
      <vt:lpstr>Задачи программы:</vt:lpstr>
      <vt:lpstr>Работы детей</vt:lpstr>
      <vt:lpstr> </vt:lpstr>
      <vt:lpstr>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«Волшебный квиллинг»   Обучение детей  элементарным приемам  техники квиллинга (скручивание из бумажных лент)          учитель - логопед Силина Анна Николаевна</dc:title>
  <dc:creator>Admin</dc:creator>
  <cp:lastModifiedBy>Admin</cp:lastModifiedBy>
  <cp:revision>9</cp:revision>
  <dcterms:created xsi:type="dcterms:W3CDTF">2018-04-22T14:23:32Z</dcterms:created>
  <dcterms:modified xsi:type="dcterms:W3CDTF">2018-04-23T04:36:46Z</dcterms:modified>
</cp:coreProperties>
</file>