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5"/>
  </p:notesMasterIdLst>
  <p:sldIdLst>
    <p:sldId id="256" r:id="rId2"/>
    <p:sldId id="257" r:id="rId3"/>
    <p:sldId id="260" r:id="rId4"/>
    <p:sldId id="261" r:id="rId5"/>
    <p:sldId id="258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717" autoAdjust="0"/>
  </p:normalViewPr>
  <p:slideViewPr>
    <p:cSldViewPr>
      <p:cViewPr varScale="1">
        <p:scale>
          <a:sx n="107" d="100"/>
          <a:sy n="107" d="100"/>
        </p:scale>
        <p:origin x="-84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A9FCA-12E4-498A-A0A6-49DB1809D180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3F87C-2667-4103-A04B-27E1B718E0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500174"/>
            <a:ext cx="82296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Домрачева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Е.В.,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структурного подразделения МАДОУ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детский сад № 50 г. Ревда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ЛЕГО – конструирование в практической деятельности ДОУ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Федеральный государственный образовательный стандарт дошкольного образования</a:t>
            </a:r>
          </a:p>
          <a:p>
            <a:pPr algn="ctr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(утвержден Приказом Министерства образования и науки РФ № 1155 от 17.10.2013г.)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Формирование мотивации развития и обучения дошкольников, а также творческой познавательной деятельности.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Развитие компетенций,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позволя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их самостоятельно и творчески решать проблемы в различных сферах дальнейшей жизни.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Активность ребенка признается главной основой его развития.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Организация условий, обеспечивающих игровую, познавательную, исследовательскую и творческую активность.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Конструирование - как компонент обязательной части программы, вид деятельности, способствующий развитию исследовательской деятельности, творческой активности детей, умений наблюдать, экспериментировать. 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агетная рамка 1"/>
          <p:cNvSpPr/>
          <p:nvPr/>
        </p:nvSpPr>
        <p:spPr>
          <a:xfrm>
            <a:off x="816235" y="411983"/>
            <a:ext cx="7782062" cy="994786"/>
          </a:xfrm>
          <a:prstGeom prst="bevel">
            <a:avLst/>
          </a:prstGeom>
          <a:gradFill flip="none" rotWithShape="1">
            <a:gsLst>
              <a:gs pos="0">
                <a:srgbClr val="33CC33">
                  <a:tint val="66000"/>
                  <a:satMod val="160000"/>
                </a:srgbClr>
              </a:gs>
              <a:gs pos="50000">
                <a:srgbClr val="33CC33">
                  <a:tint val="44500"/>
                  <a:satMod val="160000"/>
                </a:srgbClr>
              </a:gs>
              <a:gs pos="100000">
                <a:srgbClr val="33CC33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B73C05"/>
                </a:solidFill>
                <a:latin typeface="Times New Roman" pitchFamily="18" charset="0"/>
                <a:cs typeface="Times New Roman" pitchFamily="18" charset="0"/>
              </a:rPr>
              <a:t>Проект  </a:t>
            </a:r>
            <a:r>
              <a:rPr lang="ru-RU" sz="2400" b="1" dirty="0" smtClean="0">
                <a:solidFill>
                  <a:srgbClr val="B73C05"/>
                </a:solidFill>
                <a:latin typeface="Times New Roman" pitchFamily="18" charset="0"/>
                <a:cs typeface="Times New Roman" pitchFamily="18" charset="0"/>
              </a:rPr>
              <a:t>«Т Р А Н С П О Р Т»</a:t>
            </a:r>
          </a:p>
          <a:p>
            <a:pPr algn="ctr"/>
            <a:r>
              <a:rPr lang="ru-RU" sz="2000" b="1" dirty="0" smtClean="0">
                <a:solidFill>
                  <a:srgbClr val="B73C05"/>
                </a:solidFill>
                <a:latin typeface="Times New Roman" pitchFamily="18" charset="0"/>
                <a:cs typeface="Times New Roman" pitchFamily="18" charset="0"/>
              </a:rPr>
              <a:t>ПОДГОТОВИТЕЛЬНАЯ ГРУППА</a:t>
            </a:r>
            <a:endParaRPr lang="ru-RU" sz="2000" b="1" dirty="0">
              <a:solidFill>
                <a:srgbClr val="B73C0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P103074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200151" y="1577330"/>
            <a:ext cx="6795246" cy="5024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агетная рамка 1"/>
          <p:cNvSpPr/>
          <p:nvPr/>
        </p:nvSpPr>
        <p:spPr>
          <a:xfrm>
            <a:off x="834786" y="190920"/>
            <a:ext cx="7782062" cy="994786"/>
          </a:xfrm>
          <a:prstGeom prst="bevel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«УЧАСТОК ДЕТСКОГО САДА»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ПОДГОТОВИТЕЛЬНАЯ ГРУППА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Documents and Settings\1\Рабочий стол\подготовка к проекту\Мудрый совенок ДОУ № 50\Новая папка\DSC0246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0708"/>
            <a:ext cx="4634153" cy="380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Перспективный план по реализации творческого проекта «Мой любимый детский сад»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4189" y="1235947"/>
            <a:ext cx="4866575" cy="346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Блок-схема: перфолента 4"/>
          <p:cNvSpPr/>
          <p:nvPr/>
        </p:nvSpPr>
        <p:spPr>
          <a:xfrm>
            <a:off x="4730454" y="4541856"/>
            <a:ext cx="4099728" cy="2019718"/>
          </a:xfrm>
          <a:prstGeom prst="flowChartPunchedTap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Диплом 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степени за участие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городской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исследовательской конференции детей дошкольного и младшего школьного возраста «Мудрый совенок» 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base"/>
            <a:r>
              <a:rPr lang="ru-RU" sz="2400" b="1" dirty="0" smtClean="0"/>
              <a:t>социально адаптированная личность, обладающая необходимыми качествами: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dirty="0" smtClean="0"/>
              <a:t>Развитыми познавательными процессами, выраженными в том, что уже старшими дошкольниками разрабатывается алгоритм последовательности действий и способов применения различных материалов.</a:t>
            </a:r>
          </a:p>
          <a:p>
            <a:pPr lvl="0"/>
            <a:r>
              <a:rPr lang="ru-RU" dirty="0" smtClean="0"/>
              <a:t>Представлением о том, как создаётся окружающий его предметный мир, т.е. принципы конструирования вещей.</a:t>
            </a:r>
          </a:p>
          <a:p>
            <a:pPr lvl="0"/>
            <a:r>
              <a:rPr lang="ru-RU" dirty="0" smtClean="0"/>
              <a:t>Сформированными практическими навыками, включающими умение работать: с конструкторами различных типов и умение комбинировать их между собой; со схемами, инструкциями и другими источниками информации.</a:t>
            </a:r>
          </a:p>
          <a:p>
            <a:pPr lvl="0"/>
            <a:r>
              <a:rPr lang="ru-RU" dirty="0" smtClean="0"/>
              <a:t>Способностью работать в команде, которая объединена решением общей задачи.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buNone/>
            </a:pPr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СПАСИБО </a:t>
            </a:r>
            <a:b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ЗА   ВНИМАНИЕ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800" b="1" dirty="0" smtClean="0"/>
              <a:t>в Федеральном государственном образовательном стандарте </a:t>
            </a:r>
            <a:br>
              <a:rPr lang="ru-RU" sz="1800" b="1" dirty="0" smtClean="0"/>
            </a:br>
            <a:r>
              <a:rPr lang="ru-RU" sz="1800" b="1" dirty="0" smtClean="0">
                <a:solidFill>
                  <a:srgbClr val="C00000"/>
                </a:solidFill>
              </a:rPr>
              <a:t>конструктивно – модельная деятельность </a:t>
            </a:r>
            <a:r>
              <a:rPr lang="ru-RU" sz="1800" b="1" dirty="0" smtClean="0"/>
              <a:t>относится к образовательной области «Художественно – эстетическое развитие», так как эта деятельность является эффективным средством эстетического воспитания.</a:t>
            </a:r>
            <a:endParaRPr lang="ru-RU" sz="1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u="sng" dirty="0" smtClean="0"/>
              <a:t>Основные цели и задачи конструктивно – модельной деятельности:</a:t>
            </a:r>
            <a:endParaRPr lang="ru-RU" b="1" dirty="0" smtClean="0"/>
          </a:p>
          <a:p>
            <a:r>
              <a:rPr lang="ru-RU" dirty="0" smtClean="0"/>
              <a:t>- приобщение к конструированию;</a:t>
            </a:r>
          </a:p>
          <a:p>
            <a:r>
              <a:rPr lang="ru-RU" dirty="0" smtClean="0"/>
              <a:t>- развитие интереса к конструктивной деятельности, знакомство с различными видами конструкторов.</a:t>
            </a:r>
          </a:p>
          <a:p>
            <a:r>
              <a:rPr lang="ru-RU" dirty="0" smtClean="0"/>
              <a:t>- воспитание умения работать коллективно, объединять свои поделки</a:t>
            </a:r>
          </a:p>
          <a:p>
            <a:r>
              <a:rPr lang="ru-RU" dirty="0" smtClean="0"/>
              <a:t>в соответствии с общим замыслом, договариваться, кто какую часть работы</a:t>
            </a:r>
          </a:p>
          <a:p>
            <a:r>
              <a:rPr lang="ru-RU" dirty="0" smtClean="0"/>
              <a:t>будет выполнять выразительность образа, создавать общие композиции.</a:t>
            </a:r>
          </a:p>
          <a:p>
            <a:r>
              <a:rPr lang="ru-RU" dirty="0" smtClean="0"/>
              <a:t>- развивать фантазию, воображение.</a:t>
            </a:r>
          </a:p>
          <a:p>
            <a:r>
              <a:rPr lang="ru-RU" dirty="0" smtClean="0"/>
              <a:t>- закреплять умение детей аккуратно и экономно использовать материалы.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/>
              <a:t>Актуальность вопросов эффективности приобщения дошкольников к техническому творчеству обусловлена: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МАДОУ детский сад № 50 стал одним из первых дошкольных учреждений, которые приступили  к реализации программы «Уральская инженерная школа», созданной по инициативе губернатора и поддержанной Президентом.</a:t>
            </a:r>
            <a:endParaRPr lang="ru-RU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pPr algn="just"/>
            <a:r>
              <a:rPr lang="ru-RU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 2015 года дошкольное учреждение получило статус базовой площадки ГБПОУ «</a:t>
            </a:r>
            <a:r>
              <a:rPr lang="ru-RU" sz="2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Ревдинский</a:t>
            </a:r>
            <a:r>
              <a:rPr lang="ru-RU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педагогический колледж» по проблемам внедрения технологического компонента в дошкольных образовательных учреждениях Свердловской области, развития у детей интереса к моделированию с использованием конструкторов».</a:t>
            </a:r>
          </a:p>
          <a:p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2285984" y="1785926"/>
            <a:ext cx="48463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6858016" y="1714488"/>
            <a:ext cx="48463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429388" y="4429132"/>
            <a:ext cx="1857388" cy="2214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214422"/>
            <a:ext cx="3929090" cy="7246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Образовательная среда </a:t>
            </a:r>
            <a:br>
              <a:rPr lang="ru-RU" sz="2800" b="1" dirty="0" smtClean="0"/>
            </a:br>
            <a:r>
              <a:rPr lang="en-US" sz="2800" b="1" dirty="0" smtClean="0"/>
              <a:t>LEGO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143248"/>
            <a:ext cx="8229600" cy="328614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Непрерывно – образовательная деятельность; </a:t>
            </a:r>
          </a:p>
          <a:p>
            <a:pPr algn="just"/>
            <a:r>
              <a:rPr lang="en-US" dirty="0" smtClean="0"/>
              <a:t>C</a:t>
            </a:r>
            <a:r>
              <a:rPr lang="ru-RU" dirty="0" err="1" smtClean="0"/>
              <a:t>амостоятельные</a:t>
            </a:r>
            <a:r>
              <a:rPr lang="ru-RU" dirty="0" smtClean="0"/>
              <a:t> </a:t>
            </a:r>
            <a:r>
              <a:rPr lang="ru-RU" dirty="0" err="1" smtClean="0"/>
              <a:t>игры-LEGO</a:t>
            </a:r>
            <a:r>
              <a:rPr lang="ru-RU" dirty="0" smtClean="0"/>
              <a:t> по замыслу, по схемам, по чертежам; </a:t>
            </a:r>
            <a:endParaRPr lang="en-US" dirty="0" smtClean="0"/>
          </a:p>
          <a:p>
            <a:pPr algn="just"/>
            <a:r>
              <a:rPr lang="ru-RU" dirty="0" smtClean="0"/>
              <a:t>Дидактические игры; </a:t>
            </a:r>
            <a:endParaRPr lang="en-US" dirty="0" smtClean="0"/>
          </a:p>
          <a:p>
            <a:pPr algn="just"/>
            <a:r>
              <a:rPr lang="ru-RU" dirty="0" smtClean="0"/>
              <a:t>Включение игр LEGO в интегрированные мероприятия, досуги; </a:t>
            </a:r>
            <a:endParaRPr lang="en-US" dirty="0" smtClean="0"/>
          </a:p>
          <a:p>
            <a:pPr algn="just"/>
            <a:r>
              <a:rPr lang="ru-RU" dirty="0" smtClean="0"/>
              <a:t>Детские конкурсы LEGO-творчество;</a:t>
            </a:r>
            <a:r>
              <a:rPr lang="en-US" dirty="0" smtClean="0"/>
              <a:t> </a:t>
            </a:r>
          </a:p>
          <a:p>
            <a:pPr algn="just"/>
            <a:r>
              <a:rPr lang="ru-RU" dirty="0" smtClean="0"/>
              <a:t>Индивидуальные </a:t>
            </a:r>
            <a:r>
              <a:rPr lang="ru-RU" dirty="0" err="1" smtClean="0"/>
              <a:t>Игры-LEGO</a:t>
            </a:r>
            <a:r>
              <a:rPr lang="ru-RU" dirty="0" smtClean="0"/>
              <a:t> с педагогом; </a:t>
            </a:r>
            <a:endParaRPr lang="en-US" dirty="0" smtClean="0"/>
          </a:p>
          <a:p>
            <a:pPr algn="just"/>
            <a:r>
              <a:rPr lang="ru-RU" dirty="0" smtClean="0"/>
              <a:t>Спонтанные и коллективные игры- LEGO.</a:t>
            </a:r>
          </a:p>
          <a:p>
            <a:pPr algn="just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C:\Users\Пользователь\Desktop\ЛЕГО подготовка\банер\фото для баннера\Новая папка\IMG_0682 (2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2290" y="142852"/>
            <a:ext cx="4511710" cy="2708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Пользователь\Pictures\2017-04-13\Scan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4500570"/>
            <a:ext cx="164307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:\ДОУ 2016\ФОТО\2016-2017\леготурнир\roboty-8 (2)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428628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Пользователь\Desktop\ЛЕГО подготовка\фото лазарева\20160218_1004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500042"/>
            <a:ext cx="392909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i.mycdn.me/image?id=834448421309&amp;t=52&amp;plc=WEB&amp;tkn=*WXjeQAqUrLtulOnXfq0fshDIl_M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929066"/>
            <a:ext cx="218122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i.mycdn.me/image?id=816522283040&amp;t=52&amp;plc=WEB&amp;tkn=*9nXh_Mpmbs7D3-l6C-cgGnFq8HA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3857628"/>
            <a:ext cx="218122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Пользователь\Desktop\фото\Робофест скворцова\IMG_139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3714752"/>
            <a:ext cx="3036773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Пользователь\Desktop\ЛЕГО подготовка\проекты\1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2049" y="1647931"/>
            <a:ext cx="4331612" cy="439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Пользователь\Desktop\ЛЕГО подготовка\проекты\09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305" y="1678075"/>
            <a:ext cx="4285236" cy="4036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Багетная рамка 4"/>
          <p:cNvSpPr/>
          <p:nvPr/>
        </p:nvSpPr>
        <p:spPr>
          <a:xfrm>
            <a:off x="844062" y="221064"/>
            <a:ext cx="7782062" cy="753626"/>
          </a:xfrm>
          <a:prstGeom prst="bevel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Проект  «П О Ж А Р Н Ы Е     С П Е Ш А Т     Н А    П О М О Щ  Ь  »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МЛАДШАЯ  ГРУППА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Desktop\Новая папка (4)\DSCF223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1695" y="1157423"/>
            <a:ext cx="7025586" cy="540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Багетная рамка 2"/>
          <p:cNvSpPr/>
          <p:nvPr/>
        </p:nvSpPr>
        <p:spPr>
          <a:xfrm>
            <a:off x="844062" y="221064"/>
            <a:ext cx="7782062" cy="834013"/>
          </a:xfrm>
          <a:prstGeom prst="bevel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  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«СТРОЙПЛОЩАДКА»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СРЕДНЯЯ  ГРУППА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агетная рамка 1"/>
          <p:cNvSpPr/>
          <p:nvPr/>
        </p:nvSpPr>
        <p:spPr>
          <a:xfrm>
            <a:off x="816235" y="411983"/>
            <a:ext cx="7782062" cy="753626"/>
          </a:xfrm>
          <a:prstGeom prst="bevel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 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«З О О П А Р К»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СРЕДНЯЯ  ГРУППА №2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CAM019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9572" y="1406769"/>
            <a:ext cx="6622637" cy="53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агетная рамка 1"/>
          <p:cNvSpPr/>
          <p:nvPr/>
        </p:nvSpPr>
        <p:spPr>
          <a:xfrm>
            <a:off x="816235" y="411983"/>
            <a:ext cx="7782062" cy="994786"/>
          </a:xfrm>
          <a:prstGeom prst="bevel">
            <a:avLst/>
          </a:prstGeom>
          <a:gradFill flip="none" rotWithShape="1">
            <a:gsLst>
              <a:gs pos="0">
                <a:srgbClr val="FF00FF">
                  <a:tint val="66000"/>
                  <a:satMod val="160000"/>
                </a:srgbClr>
              </a:gs>
              <a:gs pos="50000">
                <a:srgbClr val="FF00FF">
                  <a:tint val="44500"/>
                  <a:satMod val="160000"/>
                </a:srgbClr>
              </a:gs>
              <a:gs pos="100000">
                <a:srgbClr val="FF00FF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«ДЕТСКИЙ   САД   БУДУЩЕГО»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СТАРШАЯ   ГРУППА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F:\DCIM\101PHOTO\SAM_3052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335515" y="1497715"/>
            <a:ext cx="6854667" cy="5224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202</TotalTime>
  <Words>463</Words>
  <PresentationFormat>Экран (4:3)</PresentationFormat>
  <Paragraphs>52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           Домрачева Е.В., руководитель структурного подразделения МАДОУ детский сад № 50 г. Ревда ЛЕГО – конструирование в практической деятельности ДОУ </vt:lpstr>
      <vt:lpstr>в Федеральном государственном образовательном стандарте  конструктивно – модельная деятельность относится к образовательной области «Художественно – эстетическое развитие», так как эта деятельность является эффективным средством эстетического воспитания.</vt:lpstr>
      <vt:lpstr>Актуальность вопросов эффективности приобщения дошкольников к техническому творчеству обусловлена: </vt:lpstr>
      <vt:lpstr>Образовательная среда  LEGO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социально адаптированная личность, обладающая необходимыми качествами: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ЛЕГО – конструирование в практической деятельности ДОУ </dc:title>
  <dc:creator>Пользователь</dc:creator>
  <cp:lastModifiedBy>Пользователь</cp:lastModifiedBy>
  <cp:revision>27</cp:revision>
  <dcterms:created xsi:type="dcterms:W3CDTF">2018-01-15T03:12:16Z</dcterms:created>
  <dcterms:modified xsi:type="dcterms:W3CDTF">2018-04-20T03:15:15Z</dcterms:modified>
</cp:coreProperties>
</file>