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notesMasterIdLst>
    <p:notesMasterId r:id="rId26"/>
  </p:notesMasterIdLst>
  <p:sldIdLst>
    <p:sldId id="349" r:id="rId2"/>
    <p:sldId id="347" r:id="rId3"/>
    <p:sldId id="345" r:id="rId4"/>
    <p:sldId id="258" r:id="rId5"/>
    <p:sldId id="295" r:id="rId6"/>
    <p:sldId id="263" r:id="rId7"/>
    <p:sldId id="325" r:id="rId8"/>
    <p:sldId id="332" r:id="rId9"/>
    <p:sldId id="346" r:id="rId10"/>
    <p:sldId id="333" r:id="rId11"/>
    <p:sldId id="337" r:id="rId12"/>
    <p:sldId id="334" r:id="rId13"/>
    <p:sldId id="343" r:id="rId14"/>
    <p:sldId id="264" r:id="rId15"/>
    <p:sldId id="265" r:id="rId16"/>
    <p:sldId id="335" r:id="rId17"/>
    <p:sldId id="336" r:id="rId18"/>
    <p:sldId id="338" r:id="rId19"/>
    <p:sldId id="339" r:id="rId20"/>
    <p:sldId id="340" r:id="rId21"/>
    <p:sldId id="341" r:id="rId22"/>
    <p:sldId id="342" r:id="rId23"/>
    <p:sldId id="268" r:id="rId24"/>
    <p:sldId id="303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34590" autoAdjust="0"/>
    <p:restoredTop sz="86427" autoAdjust="0"/>
  </p:normalViewPr>
  <p:slideViewPr>
    <p:cSldViewPr>
      <p:cViewPr>
        <p:scale>
          <a:sx n="68" d="100"/>
          <a:sy n="68" d="100"/>
        </p:scale>
        <p:origin x="-942" y="-6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3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2E1742F-31E2-4804-8C7D-AB877CCEA3D2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52B5435-D849-4E08-B18D-9825D15AD5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EA4C02-A018-4754-8329-1F9B028DA18C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B5D5CE-E29C-451B-8CA7-E71EB1A6569A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119CEE-A1E1-445D-B3E4-1F53422B98C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576AA-CACD-41FC-8879-27D91EC5296E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D3B399-44D4-4F53-84E4-BAFB4DDFCE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B7CA5-4535-45AA-BDA4-2D7C4B41C38F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32DDAA-5A02-4B36-A599-E3E353888F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87A5A4-9A98-46CD-80F3-BFFB0194167F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C18539-3D0E-49BA-91AF-89DFED6820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D93ED1-8A64-4B0C-9833-BCC0849E4952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70668-92A2-4BD2-81DE-EE558DB903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F12265-EBA2-407E-BC72-91EAF67C27CC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B6E751-26B6-4397-8AE6-BB5F5CB78A2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126FA1-4DE6-427B-8EC8-CD7F945607A9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F1058-5A2E-49B3-A5AA-14311ABD778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55BE9E-251D-4F17-AA3B-06347F29A611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3244E2-8603-4525-B575-46C01727F4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7C54E-EF73-493B-81A3-79C729464185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361D1F-0488-4B5C-AED4-7E4986001E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991D47-AA49-4AB6-B5D1-BCE09631D489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EEE1A7-97A2-4D7E-9A7D-6EB9AB6694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B4468-C46C-4983-B8CA-DB721685D773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B3D0F3-76F4-46AD-A84A-8C1F8E057E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6620180-57F6-4EF8-9AAE-468F53A768A9}" type="datetimeFigureOut">
              <a:rPr lang="ru-RU"/>
              <a:pPr>
                <a:defRPr/>
              </a:pPr>
              <a:t>29.01.2018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6956E21-3C7D-45E0-85DD-B4EC74878C4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1" r:id="rId1"/>
    <p:sldLayoutId id="2147483963" r:id="rId2"/>
    <p:sldLayoutId id="2147483972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73" r:id="rId9"/>
    <p:sldLayoutId id="2147483969" r:id="rId10"/>
    <p:sldLayoutId id="2147483970" r:id="rId11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5400" b="1" dirty="0" smtClean="0"/>
              <a:t>Мастер  - класс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sz="3600" b="1" dirty="0" smtClean="0"/>
              <a:t>Использование пособия «прозрачный мольберт» в работе с </a:t>
            </a:r>
            <a:r>
              <a:rPr lang="ru-RU" sz="3600" b="1" dirty="0" smtClean="0"/>
              <a:t>дошкольниками</a:t>
            </a:r>
          </a:p>
          <a:p>
            <a:pPr marR="0" algn="r" eaLnBrk="1" hangingPunct="1">
              <a:lnSpc>
                <a:spcPct val="80000"/>
              </a:lnSpc>
              <a:buNone/>
            </a:pPr>
            <a:endParaRPr lang="ru-RU" sz="2000" b="1" dirty="0" smtClean="0"/>
          </a:p>
          <a:p>
            <a:pPr marR="0" algn="r" eaLnBrk="1" hangingPunct="1">
              <a:lnSpc>
                <a:spcPct val="80000"/>
              </a:lnSpc>
              <a:buNone/>
            </a:pPr>
            <a:r>
              <a:rPr lang="ru-RU" sz="2000" b="1" dirty="0" smtClean="0"/>
              <a:t>Скворцова </a:t>
            </a:r>
            <a:r>
              <a:rPr lang="ru-RU" sz="2000" b="1" dirty="0" smtClean="0"/>
              <a:t>Татьяна </a:t>
            </a:r>
            <a:r>
              <a:rPr lang="ru-RU" sz="2000" b="1" dirty="0" smtClean="0"/>
              <a:t>Сергеевна,</a:t>
            </a:r>
          </a:p>
          <a:p>
            <a:pPr algn="r" eaLnBrk="1" hangingPunct="1">
              <a:lnSpc>
                <a:spcPct val="80000"/>
              </a:lnSpc>
              <a:buNone/>
            </a:pPr>
            <a:r>
              <a:rPr lang="ru-RU" sz="2000" b="1" dirty="0" smtClean="0"/>
              <a:t>Воспитатель  высшей  квалификационной категории</a:t>
            </a:r>
          </a:p>
          <a:p>
            <a:pPr marR="0" algn="r" eaLnBrk="1" hangingPunct="1">
              <a:lnSpc>
                <a:spcPct val="80000"/>
              </a:lnSpc>
              <a:buNone/>
            </a:pPr>
            <a:endParaRPr lang="ru-RU" sz="2000" b="1" dirty="0" smtClean="0"/>
          </a:p>
          <a:p>
            <a:pPr marR="0" algn="r" eaLnBrk="1" hangingPunct="1">
              <a:lnSpc>
                <a:spcPct val="80000"/>
              </a:lnSpc>
              <a:buNone/>
            </a:pPr>
            <a:r>
              <a:rPr lang="ru-RU" sz="2000" b="1" dirty="0" smtClean="0"/>
              <a:t>МАДОУ детский сад №50</a:t>
            </a:r>
          </a:p>
          <a:p>
            <a:pPr algn="ctr">
              <a:buNone/>
            </a:pPr>
            <a:endParaRPr lang="ru-RU" sz="3600" b="1" dirty="0" smtClean="0"/>
          </a:p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dirty="0" smtClean="0"/>
              <a:t>5. Метод монотипии - </a:t>
            </a:r>
            <a:endParaRPr lang="ru-RU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9371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Это изображение на целлофане, которое переносится потом на бумагу или стекло. На гладком целлофане рисую краской с помощью кисточки, или ватной палочкой, или пальцем (не надо единообразия). Краска должна быть густой и яркой. И сразу же, пока не высохла краска, переворачивают целлофан изображением вниз на стекло и как бы промокают рисунок, а затем поднимают. Получается два рисунка. Иногда изображение остается на целлофане, иногда на стекле. В такой технике можно делать не весь рисунок, а отдельные его части, дополняя другими художественными приемами</a:t>
            </a:r>
            <a:endParaRPr lang="ru-RU" dirty="0"/>
          </a:p>
        </p:txBody>
      </p:sp>
      <p:pic>
        <p:nvPicPr>
          <p:cNvPr id="7170" name="Picture 2" descr="D:\Пользователь\Desktop\Новая папка (2)\SAM_409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1678"/>
            <a:ext cx="4038600" cy="3580616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Пользователь\Desktop\Новая папка (2)\SAM_4093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00240"/>
            <a:ext cx="4038600" cy="3652054"/>
          </a:xfrm>
          <a:prstGeom prst="rect">
            <a:avLst/>
          </a:prstGeom>
          <a:noFill/>
        </p:spPr>
      </p:pic>
      <p:pic>
        <p:nvPicPr>
          <p:cNvPr id="8195" name="Picture 3" descr="D:\Пользователь\Desktop\Новая папка (2)\SAM_409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00240"/>
            <a:ext cx="4038600" cy="36520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500"/>
            <a:ext cx="8229600" cy="1357313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8. Точечный рисунок.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163"/>
            <a:ext cx="41148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mtClean="0"/>
              <a:t>   Берется ватная палочка и окунается в густую краску. Затем нужно поставить ее перпендикулярно к стеклу и начать изображать рисунок точками. </a:t>
            </a:r>
            <a:br>
              <a:rPr lang="ru-RU" smtClean="0"/>
            </a:br>
            <a:endParaRPr lang="ru-RU" smtClean="0"/>
          </a:p>
        </p:txBody>
      </p:sp>
      <p:pic>
        <p:nvPicPr>
          <p:cNvPr id="9218" name="Picture 2" descr="D:\Пользователь\Desktop\Новая папка (2)\SAM_41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785926"/>
            <a:ext cx="4286248" cy="371475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Пользователь\Desktop\Новая папка (2)\SAM_410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1678"/>
            <a:ext cx="4038600" cy="3580616"/>
          </a:xfrm>
          <a:prstGeom prst="rect">
            <a:avLst/>
          </a:prstGeom>
          <a:noFill/>
        </p:spPr>
      </p:pic>
      <p:pic>
        <p:nvPicPr>
          <p:cNvPr id="10243" name="Picture 3" descr="D:\Пользователь\Desktop\Новая папка (2)\SAM_410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071678"/>
            <a:ext cx="4038600" cy="3580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2. Рисование листьями.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722813"/>
          </a:xfrm>
        </p:spPr>
        <p:txBody>
          <a:bodyPr>
            <a:normAutofit fontScale="92500"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Каждую  осень мы собираем желтые, красные, рыжие листья, лепестки цветов: роз, тюльпанов. Лепестки и листья натуральны, вкусно пахнут, невесомы, приятны на ощупь. Дети с удовольствием окунают листья в краску и оставляют на мольберте красочные неповторимые оттиски.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074" name="Picture 2" descr="D:\Пользователь\Desktop\Новая папка (2)\SAM_408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214554"/>
            <a:ext cx="4038600" cy="343774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3. Штампы и печати. 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Сейчас в продаже встречаются наборы штампов для детского творчества. Благодаря ним ребёнок может дополнить свой рисунок подходящими отпечатками. Но если у вас нет таких штампов, не беда. Ведь печатать можно чем угодно. Именно это и будет настоящим творчеством. А еще можно сделать самодельные штампы из картофеля. Для этого разрежьте крупную картофелину пополам, возьмите одну половинку и при помощи острого ножа уберите со среза лишнюю мякоть таким образом, чтобы осталась выступающая поверхность в виде какой-нибудь фигурки: звездочки, ромбика, рыбки. Теперь малыш сможет нарисовать ночное небо и луну, а звезды напечатать, обмокнув картофельный штамп в краску или украсить платье волшебной принцессе аккуратными ромбиками. "Шлепать" такими самодельными штампами очень нравится ребятам.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 - Рисуем по очереди.</a:t>
            </a:r>
            <a:r>
              <a:rPr lang="ru-RU" smtClean="0"/>
              <a:t> 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7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Если ребёнок не хочет рисовать, его можно увлечь собственным примером. Возьмите краску и начинайте рисовать что-нибудь близкое ребёнку. Может, это гараж с машинами, или роботы, или инопланетяне, или прекрасная принцесса и ее дворец. Не сомневайтесь, очень скоро он подсядет к вам и будет с интересом наблюдать, подсказывать, а потом и сам захочет добавить на рисунок что-нибудь свое.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6386" name="Picture 2" descr="D:\Пользователь\Desktop\Новая папка (2)\SAM_409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28802"/>
            <a:ext cx="4038600" cy="372349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433888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b="1" smtClean="0"/>
              <a:t> </a:t>
            </a: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Очень интересно совмещать рисование и аппликацию: ребёнок рисует рисунок, а некоторые детали приклеивает из ткани, ваты, цветной бумаги. </a:t>
            </a:r>
            <a:br>
              <a:rPr lang="ru-RU" smtClean="0"/>
            </a:br>
            <a:endParaRPr lang="ru-RU" smtClean="0"/>
          </a:p>
        </p:txBody>
      </p:sp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704850"/>
            <a:ext cx="8229600" cy="1143000"/>
          </a:xfrm>
        </p:spPr>
        <p:txBody>
          <a:bodyPr/>
          <a:lstStyle/>
          <a:p>
            <a:r>
              <a:rPr lang="ru-RU" b="1" smtClean="0"/>
              <a:t> -</a:t>
            </a:r>
            <a:r>
              <a:rPr lang="ru-RU" sz="4800" b="1" smtClean="0"/>
              <a:t>Рисунок</a:t>
            </a:r>
            <a:r>
              <a:rPr lang="ru-RU" b="1" smtClean="0"/>
              <a:t> плюс. </a:t>
            </a:r>
            <a:endParaRPr lang="ru-RU" smtClean="0"/>
          </a:p>
        </p:txBody>
      </p:sp>
      <p:pic>
        <p:nvPicPr>
          <p:cNvPr id="15362" name="Picture 2" descr="D:\Пользователь\Desktop\Новая папка (2)\SAM_41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48" y="1428736"/>
            <a:ext cx="4643470" cy="407194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4294967295"/>
          </p:nvPr>
        </p:nvSpPr>
        <p:spPr>
          <a:xfrm>
            <a:off x="0" y="1920875"/>
            <a:ext cx="4038600" cy="4937125"/>
          </a:xfrm>
        </p:spPr>
        <p:txBody>
          <a:bodyPr>
            <a:normAutofit fontScale="625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b="1" dirty="0" smtClean="0"/>
              <a:t> 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Предложите ребенку нарисовать что-нибудь с натуры, что-то такое, что ему по-настоящему интересно. Например, кошку или любимую игрушку. Такое рисование развивает наблюдательность, учит ребёнка изображать что-либо не как захочется, а чтобы было похоже на оригинал. Для этого нужно правильно передать и форму, и цвет, и пропорции. Для начала рассмотрите игрушку вместе, обращая внимание на характерные детали, а потом пусть ребенок попробует ее изобразить. Не беда, если будет получаться не сразу. Все равно похвалите юного художника, а затем поинтересуйтесь, чем отличается нарисованная игрушка от настоящей. Так ему будет легче заметить свои неточности.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 idx="4294967295"/>
          </p:nvPr>
        </p:nvSpPr>
        <p:spPr>
          <a:xfrm>
            <a:off x="142875" y="714375"/>
            <a:ext cx="8472488" cy="1133475"/>
          </a:xfrm>
        </p:spPr>
        <p:txBody>
          <a:bodyPr/>
          <a:lstStyle/>
          <a:p>
            <a:r>
              <a:rPr lang="ru-RU" sz="4400" b="1" smtClean="0"/>
              <a:t>- Рисуем с натуры.</a:t>
            </a:r>
            <a:endParaRPr lang="ru-RU" sz="4400" smtClean="0"/>
          </a:p>
        </p:txBody>
      </p:sp>
      <p:pic>
        <p:nvPicPr>
          <p:cNvPr id="13314" name="Picture 2" descr="D:\Пользователь\Desktop\Новая папка (2)\SAM_411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85926"/>
            <a:ext cx="4381499" cy="3929066"/>
          </a:xfrm>
          <a:prstGeom prst="rect">
            <a:avLst/>
          </a:prstGeom>
          <a:noFill/>
        </p:spPr>
      </p:pic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D:\Пользователь\Desktop\Новая папка (2)\SAM_412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4038600" cy="3580616"/>
          </a:xfrm>
          <a:prstGeom prst="rect">
            <a:avLst/>
          </a:prstGeom>
          <a:noFill/>
        </p:spPr>
      </p:pic>
      <p:pic>
        <p:nvPicPr>
          <p:cNvPr id="14339" name="Picture 3" descr="D:\Пользователь\Desktop\Новая папка (2)\SAM_412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1678"/>
            <a:ext cx="4038600" cy="3580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Пользователь\Desktop\мастер - класс Скворцова\IMG_20180129_14335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500042"/>
            <a:ext cx="8072494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Прямоугольник 5"/>
          <p:cNvSpPr>
            <a:spLocks noChangeArrowheads="1"/>
          </p:cNvSpPr>
          <p:nvPr/>
        </p:nvSpPr>
        <p:spPr bwMode="auto">
          <a:xfrm>
            <a:off x="214313" y="2214563"/>
            <a:ext cx="378618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000000"/>
                </a:solidFill>
                <a:cs typeface="Times New Roman" pitchFamily="18" charset="0"/>
              </a:rPr>
              <a:t> </a:t>
            </a:r>
            <a:endParaRPr lang="ru-RU" sz="2800">
              <a:latin typeface="Constantia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28750" y="785813"/>
            <a:ext cx="2557463" cy="10779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Юный портретист</a:t>
            </a:r>
            <a:r>
              <a:rPr lang="en-US" sz="3200" b="1" dirty="0">
                <a:solidFill>
                  <a:schemeClr val="bg2">
                    <a:lumMod val="25000"/>
                  </a:schemeClr>
                </a:solidFill>
                <a:latin typeface="+mj-lt"/>
              </a:rPr>
              <a:t>.</a:t>
            </a:r>
            <a:endParaRPr lang="ru-RU" sz="3200" b="1" dirty="0">
              <a:solidFill>
                <a:schemeClr val="bg2">
                  <a:lumMod val="25000"/>
                </a:schemeClr>
              </a:solidFill>
              <a:latin typeface="+mj-lt"/>
            </a:endParaRPr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214313" y="2143125"/>
            <a:ext cx="3857625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/>
              <a:t>        Можно рисовать портреты: автопортрет, глядя на себя в зеркало,  портрет друга,  или портрет мамы, рассматривая ее фотографию. Вспомните вместе с ребёнком, какие у мамы волосы: длинные или короткие, светлые или темные. Какие глаза, рост. А может ребёнок захочет нарисовать свою подружку или друга?</a:t>
            </a:r>
          </a:p>
        </p:txBody>
      </p:sp>
      <p:pic>
        <p:nvPicPr>
          <p:cNvPr id="6146" name="Picture 2" descr="D:\Пользователь\Desktop\Новая папка (2)\SAM_40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1214422"/>
            <a:ext cx="4095778" cy="3929090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b="1" smtClean="0"/>
              <a:t>7. Рисование кремом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-Зимние пейзажи: сугробы снега или небо можно рисовать и используя густой крем.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-На оргстекло наносится любой крем (лучше детский), равномерно распределяется пластмассовым «шпателем» (можно использовать обычную школьную пластмассовую линейку). Теперь рисунок будет хорошо заметен. Такой рисунок имитирует рисование на запотевшем стекле, и стекло можно использовать неограниченное количество раз.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- Пальчики и оргстекло легко приводятся в порядок с помощью бумажных салфеток</a:t>
            </a:r>
            <a:endParaRPr lang="ru-RU" dirty="0"/>
          </a:p>
        </p:txBody>
      </p:sp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Пользователь\Desktop\Новая папка (2)\SAM_411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071678"/>
            <a:ext cx="4038600" cy="3580616"/>
          </a:xfrm>
          <a:prstGeom prst="rect">
            <a:avLst/>
          </a:prstGeom>
          <a:noFill/>
        </p:spPr>
      </p:pic>
      <p:pic>
        <p:nvPicPr>
          <p:cNvPr id="12291" name="Picture 3" descr="D:\Пользователь\Desktop\Новая папка (2)\SAM_411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071678"/>
            <a:ext cx="4038600" cy="3580616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pPr eaLnBrk="1" hangingPunct="1"/>
            <a:r>
              <a:rPr lang="ru-RU" b="1" smtClean="0"/>
              <a:t>6. Рисование маркером</a:t>
            </a:r>
            <a:endParaRPr lang="ru-RU" smtClean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3257550" cy="4722813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400" b="1" smtClean="0"/>
              <a:t>   Виды рисования:</a:t>
            </a:r>
            <a:r>
              <a:rPr lang="ru-RU" sz="2400" smtClean="0"/>
              <a:t> обводка, штриховка, дорисовка недостающих деталей, особенно нас привлекают задания на одновременное рисование по замыслу.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mtClean="0"/>
              <a:t> </a:t>
            </a:r>
          </a:p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  <p:pic>
        <p:nvPicPr>
          <p:cNvPr id="11266" name="Picture 2" descr="D:\Пользователь\Desktop\Новая папка (2)\SAM_410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071678"/>
            <a:ext cx="4038600" cy="3580616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/>
              <a:t>До новых встреч</a:t>
            </a:r>
            <a:r>
              <a:rPr smtClean="0"/>
              <a:t>.</a:t>
            </a:r>
            <a:endParaRPr lang="ru-RU"/>
          </a:p>
        </p:txBody>
      </p:sp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786188" y="785813"/>
            <a:ext cx="1571625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Стеклянный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мольберт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642938" y="2428875"/>
            <a:ext cx="1500187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Визуальное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впечатление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571472" y="4000504"/>
            <a:ext cx="1571625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Психическое развитие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2928926" y="4000504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Мелкая моторика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28926" y="5643578"/>
            <a:ext cx="142875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Развитие речи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928938" y="2428875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Тактильное ощущение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5072063" y="2428875"/>
            <a:ext cx="1500187" cy="8572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Творческое самовыражение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7358063" y="2500313"/>
            <a:ext cx="1428750" cy="78581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Коррекция зрения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42938" y="5572125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Интеллектуальное развитие</a:t>
            </a:r>
          </a:p>
        </p:txBody>
      </p:sp>
      <p:cxnSp>
        <p:nvCxnSpPr>
          <p:cNvPr id="19" name="Прямая со стрелкой 18"/>
          <p:cNvCxnSpPr>
            <a:stCxn id="5" idx="2"/>
            <a:endCxn id="7" idx="0"/>
          </p:cNvCxnSpPr>
          <p:nvPr/>
        </p:nvCxnSpPr>
        <p:spPr>
          <a:xfrm rot="5400000">
            <a:off x="2553494" y="410369"/>
            <a:ext cx="857250" cy="317976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/>
          <p:cNvCxnSpPr>
            <a:stCxn id="7" idx="2"/>
            <a:endCxn id="10" idx="0"/>
          </p:cNvCxnSpPr>
          <p:nvPr/>
        </p:nvCxnSpPr>
        <p:spPr>
          <a:xfrm rot="5400000">
            <a:off x="982251" y="3589723"/>
            <a:ext cx="785816" cy="3574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/>
          <p:cNvCxnSpPr>
            <a:stCxn id="10" idx="2"/>
            <a:endCxn id="17" idx="0"/>
          </p:cNvCxnSpPr>
          <p:nvPr/>
        </p:nvCxnSpPr>
        <p:spPr>
          <a:xfrm rot="16200000" flipH="1">
            <a:off x="964395" y="5179207"/>
            <a:ext cx="785808" cy="2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/>
          <p:cNvCxnSpPr>
            <a:stCxn id="5" idx="2"/>
            <a:endCxn id="14" idx="0"/>
          </p:cNvCxnSpPr>
          <p:nvPr/>
        </p:nvCxnSpPr>
        <p:spPr>
          <a:xfrm rot="5400000">
            <a:off x="3679032" y="1535906"/>
            <a:ext cx="857250" cy="92868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4" idx="2"/>
            <a:endCxn id="11" idx="0"/>
          </p:cNvCxnSpPr>
          <p:nvPr/>
        </p:nvCxnSpPr>
        <p:spPr>
          <a:xfrm rot="5400000">
            <a:off x="3250399" y="3607590"/>
            <a:ext cx="785816" cy="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>
            <a:stCxn id="11" idx="2"/>
            <a:endCxn id="12" idx="0"/>
          </p:cNvCxnSpPr>
          <p:nvPr/>
        </p:nvCxnSpPr>
        <p:spPr>
          <a:xfrm rot="5400000">
            <a:off x="3214671" y="5214947"/>
            <a:ext cx="857261" cy="158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Прямая со стрелкой 62"/>
          <p:cNvCxnSpPr>
            <a:stCxn id="5" idx="2"/>
            <a:endCxn id="15" idx="0"/>
          </p:cNvCxnSpPr>
          <p:nvPr/>
        </p:nvCxnSpPr>
        <p:spPr>
          <a:xfrm rot="16200000" flipH="1">
            <a:off x="4768850" y="1374775"/>
            <a:ext cx="857250" cy="12509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 стрелкой 65"/>
          <p:cNvCxnSpPr/>
          <p:nvPr/>
        </p:nvCxnSpPr>
        <p:spPr>
          <a:xfrm rot="16200000" flipH="1">
            <a:off x="5463390" y="3609181"/>
            <a:ext cx="715963" cy="6985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 стрелкой 68"/>
          <p:cNvCxnSpPr>
            <a:stCxn id="5" idx="2"/>
            <a:endCxn id="16" idx="0"/>
          </p:cNvCxnSpPr>
          <p:nvPr/>
        </p:nvCxnSpPr>
        <p:spPr>
          <a:xfrm rot="16200000" flipH="1">
            <a:off x="5857875" y="285750"/>
            <a:ext cx="928688" cy="350043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Прямоугольник 26"/>
          <p:cNvSpPr/>
          <p:nvPr/>
        </p:nvSpPr>
        <p:spPr>
          <a:xfrm>
            <a:off x="5143504" y="4000504"/>
            <a:ext cx="1428750" cy="78581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Коммуникативные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tx1">
                    <a:lumMod val="95000"/>
                    <a:lumOff val="5000"/>
                  </a:schemeClr>
                </a:solidFill>
              </a:rPr>
              <a:t>навыки</a:t>
            </a:r>
          </a:p>
        </p:txBody>
      </p:sp>
      <p:cxnSp>
        <p:nvCxnSpPr>
          <p:cNvPr id="29" name="Прямая со стрелкой 28"/>
          <p:cNvCxnSpPr/>
          <p:nvPr/>
        </p:nvCxnSpPr>
        <p:spPr>
          <a:xfrm rot="5400000" flipH="1" flipV="1">
            <a:off x="7643813" y="5357813"/>
            <a:ext cx="71437" cy="714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advTm="4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8000"/>
                            </p:stCondLst>
                            <p:childTnLst>
                              <p:par>
                                <p:cTn id="2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0"/>
                            </p:stCondLst>
                            <p:childTnLst>
                              <p:par>
                                <p:cTn id="34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2000"/>
                            </p:stCondLst>
                            <p:childTnLst>
                              <p:par>
                                <p:cTn id="3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4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6000"/>
                            </p:stCondLst>
                            <p:childTnLst>
                              <p:par>
                                <p:cTn id="4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8000"/>
                            </p:stCondLst>
                            <p:childTnLst>
                              <p:par>
                                <p:cTn id="5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8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0"/>
                            </p:stCondLst>
                            <p:childTnLst>
                              <p:par>
                                <p:cTn id="6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2000"/>
                            </p:stCondLst>
                            <p:childTnLst>
                              <p:par>
                                <p:cTn id="6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9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4000"/>
                            </p:stCondLst>
                            <p:childTnLst>
                              <p:par>
                                <p:cTn id="71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26000"/>
                            </p:stCondLst>
                            <p:childTnLst>
                              <p:par>
                                <p:cTn id="78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80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80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30000"/>
                            </p:stCondLst>
                            <p:childTnLst>
                              <p:par>
                                <p:cTn id="89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9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0500"/>
                            </p:stCondLst>
                            <p:childTnLst>
                              <p:par>
                                <p:cTn id="9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2500"/>
                            </p:stCondLst>
                            <p:childTnLst>
                              <p:par>
                                <p:cTn id="100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2" dur="2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0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10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625" y="285750"/>
            <a:ext cx="8229600" cy="1143000"/>
          </a:xfrm>
        </p:spPr>
        <p:txBody>
          <a:bodyPr/>
          <a:lstStyle/>
          <a:p>
            <a:pPr eaLnBrk="1" hangingPunct="1"/>
            <a:r>
              <a:rPr lang="ru-RU" sz="2800" b="1" dirty="0" smtClean="0"/>
              <a:t>Цель: </a:t>
            </a:r>
            <a:r>
              <a:rPr lang="ru-RU" sz="2800" dirty="0" smtClean="0"/>
              <a:t>Развивать высшие психические функции и творческое мышление.</a:t>
            </a:r>
            <a:endParaRPr lang="ru-RU" sz="2800" b="1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571625"/>
            <a:ext cx="8229600" cy="4643438"/>
          </a:xfrm>
        </p:spPr>
        <p:txBody>
          <a:bodyPr/>
          <a:lstStyle/>
          <a:p>
            <a:pPr eaLnBrk="1" hangingPunct="1"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Задачи: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1. Развивать общую и мелкую моторику;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2. Развивать цветовое восприятие и сенсорное    развитие;</a:t>
            </a:r>
            <a:br>
              <a:rPr lang="ru-RU" dirty="0" smtClean="0"/>
            </a:br>
            <a:r>
              <a:rPr lang="ru-RU" dirty="0" smtClean="0"/>
              <a:t>3. Профилактика зрения, в т.ч. Возможность корректировать зрение и зрительное восприятие; 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 4. Развивать речь и мышление в процессе восприятия и отображения;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dirty="0" smtClean="0"/>
              <a:t>  5. Преодолевать недостатки развития личностных качеств, таких, как неуверенность, неумение преодолевать трудности, ранимость, робость, и др.</a:t>
            </a:r>
          </a:p>
          <a:p>
            <a:pPr eaLnBrk="1" hangingPunct="1">
              <a:buFont typeface="Wingdings 2" pitchFamily="18" charset="2"/>
              <a:buNone/>
            </a:pPr>
            <a:endParaRPr lang="ru-RU" dirty="0" smtClean="0"/>
          </a:p>
        </p:txBody>
      </p:sp>
    </p:spTree>
  </p:cSld>
  <p:clrMapOvr>
    <a:masterClrMapping/>
  </p:clrMapOvr>
  <p:transition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1" y="285751"/>
            <a:ext cx="8291540" cy="1214424"/>
          </a:xfrm>
        </p:spPr>
        <p:txBody>
          <a:bodyPr/>
          <a:lstStyle/>
          <a:p>
            <a:pPr algn="ctr" eaLnBrk="1" hangingPunct="1"/>
            <a:r>
              <a:rPr lang="ru-RU" sz="2800" b="1" dirty="0" smtClean="0"/>
              <a:t>Рекомендации при использовании «Прозрачного мольберта»:</a:t>
            </a:r>
            <a:endParaRPr lang="ru-RU" sz="2800" dirty="0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643051"/>
            <a:ext cx="8362979" cy="5000660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Игры с прозрачным мольбертом целесообразнее начинать со сказки, стихотворения, </a:t>
            </a:r>
            <a:r>
              <a:rPr lang="ru-RU" dirty="0" err="1" smtClean="0"/>
              <a:t>потешки</a:t>
            </a:r>
            <a:r>
              <a:rPr lang="ru-RU" dirty="0" smtClean="0"/>
              <a:t>.  Педагог обыгрывает  сюжет будущего рисунка, используя игрушки.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Игра проводится согласно возрастному ограничению во времени.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- Обязательна  </a:t>
            </a:r>
            <a:r>
              <a:rPr lang="ru-RU" dirty="0" err="1" smtClean="0"/>
              <a:t>двигательно</a:t>
            </a:r>
            <a:r>
              <a:rPr lang="ru-RU" dirty="0" smtClean="0"/>
              <a:t> - глазная гимнастика для снятия  напряжения.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None/>
              <a:defRPr/>
            </a:pPr>
            <a:r>
              <a:rPr lang="ru-RU" dirty="0" smtClean="0"/>
              <a:t> - Совместное рисование - это всегда общение взрослого и ребёнка. В процессе  рисования у детей  происходит  развитие речи, формируются коммуникативные навыки.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Рисование пальцами полезно для детей любого возраста. Развивается мелкая моторика, гибкость пальцев и мышцы рук. В процессе ребенок раскрепощается, устраняет страхи, комплексы, развивает уверенность в себе и общительность. Рисование пальцами обостряет ощущения.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- Рисовать рекомендуется как правой, так и левой рукой – для развития и стимуляции полушарий головного мозга.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</p:spTree>
  </p:cSld>
  <p:clrMapOvr>
    <a:masterClrMapping/>
  </p:clrMapOvr>
  <p:transition spd="med" advTm="2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0"/>
                            </p:stCondLst>
                            <p:childTnLst>
                              <p:par>
                                <p:cTn id="28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000"/>
                            </p:stCondLst>
                            <p:childTnLst>
                              <p:par>
                                <p:cTn id="32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1. Рисование пальцами и ладошкой.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85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Даже никогда не рисуя пальцами, можно представить особенные тактильные ощущения, которые испытываешь, когда опускаешь палец в гуашь — плотную, но мягкую, размешиваешь краску в баночке, подцепляешь некоторое количество, переносишь на бумагу и оставляешь первый мазок. Это целый ритуал!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28" name="Picture 4" descr="D:\Пользователь\Desktop\Новая папка (2)\SAM_4105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785926"/>
            <a:ext cx="4038600" cy="3866368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Пользователь\Desktop\Новая папка (2)\SAM_410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143116"/>
            <a:ext cx="4038600" cy="3509178"/>
          </a:xfrm>
          <a:prstGeom prst="rect">
            <a:avLst/>
          </a:prstGeom>
          <a:noFill/>
        </p:spPr>
      </p:pic>
      <p:pic>
        <p:nvPicPr>
          <p:cNvPr id="2051" name="Picture 3" descr="D:\Пользователь\Desktop\Новая папка (2)\SAM_41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143116"/>
            <a:ext cx="4038600" cy="35719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b="1" dirty="0" smtClean="0"/>
              <a:t>4. Поролоновые рисунки. 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dirty="0" smtClean="0"/>
              <a:t>     Почему-то мы все склонны думать, что, если рисуем красками, то обязательно и кисточкой. На помощь может прийти поролон. Советуем сделать из него самые разные разнообразные маленькие геометрические фигурки, а затем прикрепить их тонкой проволокой к палочке или карандашу (не заточенному). Орудие труда уже готово. Теперь его можно обмакнуть в краску и методом штампов рисовать красные треугольники, желтые кружки, зеленые квадраты (весь поролон в отличие от ваты хорошо моется). 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D:\Пользователь\Desktop\Новая папка (2)\SAM_412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928802"/>
            <a:ext cx="4038600" cy="3723492"/>
          </a:xfrm>
          <a:prstGeom prst="rect">
            <a:avLst/>
          </a:prstGeom>
          <a:noFill/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D:\Пользователь\Desktop\Новая папка (2)\SAM_412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5992"/>
            <a:ext cx="4038600" cy="3366302"/>
          </a:xfrm>
          <a:prstGeom prst="rect">
            <a:avLst/>
          </a:prstGeom>
          <a:noFill/>
        </p:spPr>
      </p:pic>
      <p:pic>
        <p:nvPicPr>
          <p:cNvPr id="5123" name="Picture 3" descr="D:\Пользователь\Desktop\Новая папка (2)\SAM_412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85992"/>
            <a:ext cx="4038600" cy="336630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1790</TotalTime>
  <Words>741</Words>
  <PresentationFormat>Экран (4:3)</PresentationFormat>
  <Paragraphs>63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Поток</vt:lpstr>
      <vt:lpstr>Мастер  - класс</vt:lpstr>
      <vt:lpstr>Слайд 2</vt:lpstr>
      <vt:lpstr>Слайд 3</vt:lpstr>
      <vt:lpstr>Цель: Развивать высшие психические функции и творческое мышление.</vt:lpstr>
      <vt:lpstr>Рекомендации при использовании «Прозрачного мольберта»:</vt:lpstr>
      <vt:lpstr>1. Рисование пальцами и ладошкой.</vt:lpstr>
      <vt:lpstr>Слайд 7</vt:lpstr>
      <vt:lpstr>4. Поролоновые рисунки.  </vt:lpstr>
      <vt:lpstr>Слайд 9</vt:lpstr>
      <vt:lpstr>5. Метод монотипии - </vt:lpstr>
      <vt:lpstr>Слайд 11</vt:lpstr>
      <vt:lpstr>8. Точечный рисунок.  </vt:lpstr>
      <vt:lpstr>Слайд 13</vt:lpstr>
      <vt:lpstr>2. Рисование листьями. </vt:lpstr>
      <vt:lpstr>3. Штампы и печати. </vt:lpstr>
      <vt:lpstr> - Рисуем по очереди. </vt:lpstr>
      <vt:lpstr> -Рисунок плюс. </vt:lpstr>
      <vt:lpstr>- Рисуем с натуры.</vt:lpstr>
      <vt:lpstr>Слайд 19</vt:lpstr>
      <vt:lpstr>Слайд 20</vt:lpstr>
      <vt:lpstr>7. Рисование кремом</vt:lpstr>
      <vt:lpstr>Слайд 22</vt:lpstr>
      <vt:lpstr>6. Рисование маркером</vt:lpstr>
      <vt:lpstr>До новых встреч.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на тему:</dc:title>
  <cp:lastModifiedBy>Пользователь</cp:lastModifiedBy>
  <cp:revision>186</cp:revision>
  <dcterms:modified xsi:type="dcterms:W3CDTF">2018-01-29T10:09:35Z</dcterms:modified>
</cp:coreProperties>
</file>