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5" r:id="rId3"/>
    <p:sldId id="259" r:id="rId4"/>
    <p:sldId id="263" r:id="rId5"/>
    <p:sldId id="271" r:id="rId6"/>
    <p:sldId id="265" r:id="rId7"/>
    <p:sldId id="264" r:id="rId8"/>
    <p:sldId id="266" r:id="rId9"/>
    <p:sldId id="267" r:id="rId10"/>
    <p:sldId id="268" r:id="rId11"/>
    <p:sldId id="270" r:id="rId12"/>
    <p:sldId id="274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FF"/>
    <a:srgbClr val="9966FF"/>
    <a:srgbClr val="CC66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легкая степень адаптации</c:v>
                </c:pt>
              </c:strCache>
            </c:strRef>
          </c:tx>
          <c:dLbls>
            <c:dLbl>
              <c:idx val="1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2"/>
                <c:pt idx="0">
                  <c:v>легкая степень адаптации</c:v>
                </c:pt>
                <c:pt idx="1">
                  <c:v>средняя степень адаптации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степень адаптации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легкая степень адаптации</c:v>
                </c:pt>
                <c:pt idx="1">
                  <c:v>средняя степень адаптации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легкая степень адаптации</c:v>
                </c:pt>
                <c:pt idx="1">
                  <c:v>средняя степень адаптации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94643712"/>
        <c:axId val="94645248"/>
        <c:axId val="0"/>
      </c:bar3DChart>
      <c:catAx>
        <c:axId val="94643712"/>
        <c:scaling>
          <c:orientation val="minMax"/>
        </c:scaling>
        <c:axPos val="b"/>
        <c:tickLblPos val="nextTo"/>
        <c:crossAx val="94645248"/>
        <c:crosses val="autoZero"/>
        <c:auto val="1"/>
        <c:lblAlgn val="ctr"/>
        <c:lblOffset val="100"/>
      </c:catAx>
      <c:valAx>
        <c:axId val="94645248"/>
        <c:scaling>
          <c:orientation val="minMax"/>
        </c:scaling>
        <c:axPos val="l"/>
        <c:majorGridlines/>
        <c:numFmt formatCode="General" sourceLinked="1"/>
        <c:tickLblPos val="nextTo"/>
        <c:crossAx val="9464371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5025C-3730-492E-8DC0-16E858A60DD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25886-F977-415B-A295-DDBA3AA42D4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Актуальность</a:t>
          </a:r>
          <a:r>
            <a:rPr lang="ru-RU" sz="1800" dirty="0" smtClean="0"/>
            <a:t> формирования коммуникативных навыков дошкольников на педагогическом уровне определяется </a:t>
          </a:r>
          <a:r>
            <a:rPr lang="ru-RU" sz="1800" b="1" i="1" dirty="0" smtClean="0">
              <a:solidFill>
                <a:srgbClr val="C00000"/>
              </a:solidFill>
            </a:rPr>
            <a:t>социальным заказом общества — формированием социально развитой личности ребенка. </a:t>
          </a:r>
          <a:endParaRPr lang="ru-RU" sz="1800" dirty="0"/>
        </a:p>
      </dgm:t>
    </dgm:pt>
    <dgm:pt modelId="{118D49CC-7851-4188-B1A0-FE376D3DA777}" type="parTrans" cxnId="{A4CB56A2-9166-4DC3-AC91-37C58E23AE8B}">
      <dgm:prSet/>
      <dgm:spPr/>
      <dgm:t>
        <a:bodyPr/>
        <a:lstStyle/>
        <a:p>
          <a:endParaRPr lang="ru-RU"/>
        </a:p>
      </dgm:t>
    </dgm:pt>
    <dgm:pt modelId="{C2706FF7-B172-4BF1-B83E-5F87F13B8E68}" type="sibTrans" cxnId="{A4CB56A2-9166-4DC3-AC91-37C58E23AE8B}">
      <dgm:prSet/>
      <dgm:spPr/>
      <dgm:t>
        <a:bodyPr/>
        <a:lstStyle/>
        <a:p>
          <a:endParaRPr lang="ru-RU"/>
        </a:p>
      </dgm:t>
    </dgm:pt>
    <dgm:pt modelId="{EB37CD8C-BA5C-4FAE-A042-AFAF2841F03B}">
      <dgm:prSet custT="1"/>
      <dgm:spPr/>
      <dgm:t>
        <a:bodyPr/>
        <a:lstStyle/>
        <a:p>
          <a:r>
            <a:rPr lang="ru-RU" sz="1800" dirty="0" smtClean="0"/>
            <a:t>Достаточный уровень </a:t>
          </a:r>
          <a:r>
            <a:rPr lang="ru-RU" sz="1800" dirty="0" err="1" smtClean="0"/>
            <a:t>сформированности</a:t>
          </a:r>
          <a:r>
            <a:rPr lang="ru-RU" sz="1800" dirty="0" smtClean="0"/>
            <a:t> коммуникативных навыков, являясь одной из необходимых </a:t>
          </a:r>
          <a:r>
            <a:rPr lang="ru-RU" sz="1800" b="1" dirty="0" smtClean="0"/>
            <a:t>составляющих готовности ребенка к обучению,</a:t>
          </a:r>
          <a:r>
            <a:rPr lang="ru-RU" sz="1800" dirty="0" smtClean="0"/>
            <a:t> обеспечивает ему возможность </a:t>
          </a:r>
          <a:r>
            <a:rPr lang="ru-RU" sz="1800" b="1" i="1" dirty="0" smtClean="0">
              <a:solidFill>
                <a:srgbClr val="C00000"/>
              </a:solidFill>
            </a:rPr>
            <a:t>успешного освоения школьной программы.</a:t>
          </a:r>
        </a:p>
      </dgm:t>
    </dgm:pt>
    <dgm:pt modelId="{8B0B2A23-607B-4853-8651-85341C997206}" type="parTrans" cxnId="{4BDCA83F-40C2-40B5-AC03-645992D678B0}">
      <dgm:prSet/>
      <dgm:spPr/>
      <dgm:t>
        <a:bodyPr/>
        <a:lstStyle/>
        <a:p>
          <a:endParaRPr lang="ru-RU"/>
        </a:p>
      </dgm:t>
    </dgm:pt>
    <dgm:pt modelId="{CDC960BF-1DA7-42C3-B75B-7BEB0D43E89A}" type="sibTrans" cxnId="{4BDCA83F-40C2-40B5-AC03-645992D678B0}">
      <dgm:prSet/>
      <dgm:spPr/>
      <dgm:t>
        <a:bodyPr/>
        <a:lstStyle/>
        <a:p>
          <a:endParaRPr lang="ru-RU"/>
        </a:p>
      </dgm:t>
    </dgm:pt>
    <dgm:pt modelId="{3A8580E6-81D1-40E9-8382-3F451802CC82}">
      <dgm:prSet custT="1"/>
      <dgm:spPr/>
      <dgm:t>
        <a:bodyPr/>
        <a:lstStyle/>
        <a:p>
          <a:r>
            <a:rPr lang="ru-RU" sz="1800" b="1" dirty="0" smtClean="0"/>
            <a:t>Национальная доктрина образования </a:t>
          </a:r>
          <a:r>
            <a:rPr lang="ru-RU" sz="1800" dirty="0" smtClean="0"/>
            <a:t>в РФ: </a:t>
          </a:r>
          <a:r>
            <a:rPr lang="ru-RU" sz="1800" b="1" i="1" dirty="0" smtClean="0">
              <a:solidFill>
                <a:srgbClr val="C00000"/>
              </a:solidFill>
            </a:rPr>
            <a:t>Опыт общения, его нравственные эталоны являются частью духовной культуры общества.</a:t>
          </a:r>
          <a:endParaRPr lang="ru-RU" sz="1800" b="1" i="1" dirty="0">
            <a:solidFill>
              <a:srgbClr val="C00000"/>
            </a:solidFill>
          </a:endParaRPr>
        </a:p>
      </dgm:t>
    </dgm:pt>
    <dgm:pt modelId="{9A6AA428-1F86-4B0B-B7E7-9AC9BB70235E}" type="parTrans" cxnId="{92B9993C-9362-4ECF-A62F-A16C763ADE03}">
      <dgm:prSet/>
      <dgm:spPr/>
      <dgm:t>
        <a:bodyPr/>
        <a:lstStyle/>
        <a:p>
          <a:endParaRPr lang="ru-RU"/>
        </a:p>
      </dgm:t>
    </dgm:pt>
    <dgm:pt modelId="{846BEA18-ABC8-4896-9B06-CB24BA4D0B6F}" type="sibTrans" cxnId="{92B9993C-9362-4ECF-A62F-A16C763ADE03}">
      <dgm:prSet/>
      <dgm:spPr/>
      <dgm:t>
        <a:bodyPr/>
        <a:lstStyle/>
        <a:p>
          <a:endParaRPr lang="ru-RU"/>
        </a:p>
      </dgm:t>
    </dgm:pt>
    <dgm:pt modelId="{12C71A2F-D7F1-4A59-9408-F11A5A3B8478}">
      <dgm:prSet custT="1"/>
      <dgm:spPr/>
      <dgm:t>
        <a:bodyPr/>
        <a:lstStyle/>
        <a:p>
          <a:r>
            <a:rPr lang="ru-RU" sz="1800" b="1" dirty="0" smtClean="0"/>
            <a:t>ФГОС ДО: </a:t>
          </a:r>
          <a:r>
            <a:rPr lang="ru-RU" sz="1800" b="1" i="1" dirty="0" smtClean="0">
              <a:solidFill>
                <a:srgbClr val="C00000"/>
              </a:solidFill>
            </a:rPr>
            <a:t>развитие общения и взаимодействия ребенка со взрослыми и сверстниками, развитие социального и эмоционального интеллекта, эмоциональной отзывчивости, формирование готовности к совместной деятельности со сверстниками. </a:t>
          </a:r>
          <a:endParaRPr lang="ru-RU" sz="1800" b="1" i="1" dirty="0">
            <a:solidFill>
              <a:srgbClr val="C00000"/>
            </a:solidFill>
          </a:endParaRPr>
        </a:p>
      </dgm:t>
    </dgm:pt>
    <dgm:pt modelId="{0D43E0AC-0213-4AA4-95C7-1EB081A0E668}" type="parTrans" cxnId="{C4F4BC29-DF57-4FD4-8A28-F59C64847A9C}">
      <dgm:prSet/>
      <dgm:spPr/>
      <dgm:t>
        <a:bodyPr/>
        <a:lstStyle/>
        <a:p>
          <a:endParaRPr lang="ru-RU"/>
        </a:p>
      </dgm:t>
    </dgm:pt>
    <dgm:pt modelId="{0E6A09E7-3C93-4850-A4E5-66354B6B381C}" type="sibTrans" cxnId="{C4F4BC29-DF57-4FD4-8A28-F59C64847A9C}">
      <dgm:prSet/>
      <dgm:spPr/>
      <dgm:t>
        <a:bodyPr/>
        <a:lstStyle/>
        <a:p>
          <a:endParaRPr lang="ru-RU"/>
        </a:p>
      </dgm:t>
    </dgm:pt>
    <dgm:pt modelId="{3F212704-6FCF-4585-9B6D-3DC236FD85DC}" type="pres">
      <dgm:prSet presAssocID="{3695025C-3730-492E-8DC0-16E858A60DD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1C9D19-2303-4217-A713-1710B5193CCD}" type="pres">
      <dgm:prSet presAssocID="{3695025C-3730-492E-8DC0-16E858A60DD3}" presName="pyramid" presStyleLbl="node1" presStyleIdx="0" presStyleCnt="1"/>
      <dgm:spPr/>
    </dgm:pt>
    <dgm:pt modelId="{30B07EEC-7482-4227-AFBA-FE4FC5234675}" type="pres">
      <dgm:prSet presAssocID="{3695025C-3730-492E-8DC0-16E858A60DD3}" presName="theList" presStyleCnt="0"/>
      <dgm:spPr/>
    </dgm:pt>
    <dgm:pt modelId="{10A5312B-4253-4055-9172-3C9690B83E1E}" type="pres">
      <dgm:prSet presAssocID="{C2625886-F977-415B-A295-DDBA3AA42D42}" presName="aNode" presStyleLbl="fgAcc1" presStyleIdx="0" presStyleCnt="4" custScaleX="230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B2C89-5C0C-4BDE-A9CB-29C177C21ED1}" type="pres">
      <dgm:prSet presAssocID="{C2625886-F977-415B-A295-DDBA3AA42D42}" presName="aSpace" presStyleCnt="0"/>
      <dgm:spPr/>
    </dgm:pt>
    <dgm:pt modelId="{1B8A662E-5807-4447-8AFF-CF74E9C32A9D}" type="pres">
      <dgm:prSet presAssocID="{EB37CD8C-BA5C-4FAE-A042-AFAF2841F03B}" presName="aNode" presStyleLbl="fgAcc1" presStyleIdx="1" presStyleCnt="4" custScaleX="231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B14FC-730B-4212-97BE-E444F6E67707}" type="pres">
      <dgm:prSet presAssocID="{EB37CD8C-BA5C-4FAE-A042-AFAF2841F03B}" presName="aSpace" presStyleCnt="0"/>
      <dgm:spPr/>
    </dgm:pt>
    <dgm:pt modelId="{CFC3FDD0-7085-481C-AF40-CED413FCA1B2}" type="pres">
      <dgm:prSet presAssocID="{3A8580E6-81D1-40E9-8382-3F451802CC82}" presName="aNode" presStyleLbl="fgAcc1" presStyleIdx="2" presStyleCnt="4" custScaleX="22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C418F-E56B-46F3-80B2-C60265DCCFA6}" type="pres">
      <dgm:prSet presAssocID="{3A8580E6-81D1-40E9-8382-3F451802CC82}" presName="aSpace" presStyleCnt="0"/>
      <dgm:spPr/>
    </dgm:pt>
    <dgm:pt modelId="{930C5AE5-ADDD-4E69-836C-5311CACB2FF6}" type="pres">
      <dgm:prSet presAssocID="{12C71A2F-D7F1-4A59-9408-F11A5A3B8478}" presName="aNode" presStyleLbl="fgAcc1" presStyleIdx="3" presStyleCnt="4" custScaleX="22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C4768-7BB2-4A10-AE13-2EA677B7FA84}" type="pres">
      <dgm:prSet presAssocID="{12C71A2F-D7F1-4A59-9408-F11A5A3B8478}" presName="aSpace" presStyleCnt="0"/>
      <dgm:spPr/>
    </dgm:pt>
  </dgm:ptLst>
  <dgm:cxnLst>
    <dgm:cxn modelId="{157CBC4E-C989-43EA-B538-36154D803EEC}" type="presOf" srcId="{3695025C-3730-492E-8DC0-16E858A60DD3}" destId="{3F212704-6FCF-4585-9B6D-3DC236FD85DC}" srcOrd="0" destOrd="0" presId="urn:microsoft.com/office/officeart/2005/8/layout/pyramid2"/>
    <dgm:cxn modelId="{9A95465B-F5B5-45F8-8973-86A3DBEC563F}" type="presOf" srcId="{EB37CD8C-BA5C-4FAE-A042-AFAF2841F03B}" destId="{1B8A662E-5807-4447-8AFF-CF74E9C32A9D}" srcOrd="0" destOrd="0" presId="urn:microsoft.com/office/officeart/2005/8/layout/pyramid2"/>
    <dgm:cxn modelId="{A4CB56A2-9166-4DC3-AC91-37C58E23AE8B}" srcId="{3695025C-3730-492E-8DC0-16E858A60DD3}" destId="{C2625886-F977-415B-A295-DDBA3AA42D42}" srcOrd="0" destOrd="0" parTransId="{118D49CC-7851-4188-B1A0-FE376D3DA777}" sibTransId="{C2706FF7-B172-4BF1-B83E-5F87F13B8E68}"/>
    <dgm:cxn modelId="{92B9993C-9362-4ECF-A62F-A16C763ADE03}" srcId="{3695025C-3730-492E-8DC0-16E858A60DD3}" destId="{3A8580E6-81D1-40E9-8382-3F451802CC82}" srcOrd="2" destOrd="0" parTransId="{9A6AA428-1F86-4B0B-B7E7-9AC9BB70235E}" sibTransId="{846BEA18-ABC8-4896-9B06-CB24BA4D0B6F}"/>
    <dgm:cxn modelId="{6FCABEDA-E8AE-4D9E-98C3-5A0AF2957703}" type="presOf" srcId="{3A8580E6-81D1-40E9-8382-3F451802CC82}" destId="{CFC3FDD0-7085-481C-AF40-CED413FCA1B2}" srcOrd="0" destOrd="0" presId="urn:microsoft.com/office/officeart/2005/8/layout/pyramid2"/>
    <dgm:cxn modelId="{4BDCA83F-40C2-40B5-AC03-645992D678B0}" srcId="{3695025C-3730-492E-8DC0-16E858A60DD3}" destId="{EB37CD8C-BA5C-4FAE-A042-AFAF2841F03B}" srcOrd="1" destOrd="0" parTransId="{8B0B2A23-607B-4853-8651-85341C997206}" sibTransId="{CDC960BF-1DA7-42C3-B75B-7BEB0D43E89A}"/>
    <dgm:cxn modelId="{3CE2AD4E-776B-493C-91F4-857A09648CED}" type="presOf" srcId="{C2625886-F977-415B-A295-DDBA3AA42D42}" destId="{10A5312B-4253-4055-9172-3C9690B83E1E}" srcOrd="0" destOrd="0" presId="urn:microsoft.com/office/officeart/2005/8/layout/pyramid2"/>
    <dgm:cxn modelId="{C4F4BC29-DF57-4FD4-8A28-F59C64847A9C}" srcId="{3695025C-3730-492E-8DC0-16E858A60DD3}" destId="{12C71A2F-D7F1-4A59-9408-F11A5A3B8478}" srcOrd="3" destOrd="0" parTransId="{0D43E0AC-0213-4AA4-95C7-1EB081A0E668}" sibTransId="{0E6A09E7-3C93-4850-A4E5-66354B6B381C}"/>
    <dgm:cxn modelId="{5D375223-6343-4580-B855-867A3D14023C}" type="presOf" srcId="{12C71A2F-D7F1-4A59-9408-F11A5A3B8478}" destId="{930C5AE5-ADDD-4E69-836C-5311CACB2FF6}" srcOrd="0" destOrd="0" presId="urn:microsoft.com/office/officeart/2005/8/layout/pyramid2"/>
    <dgm:cxn modelId="{BB24B9F0-0D2E-4C7E-BAD8-E73467B3B083}" type="presParOf" srcId="{3F212704-6FCF-4585-9B6D-3DC236FD85DC}" destId="{061C9D19-2303-4217-A713-1710B5193CCD}" srcOrd="0" destOrd="0" presId="urn:microsoft.com/office/officeart/2005/8/layout/pyramid2"/>
    <dgm:cxn modelId="{384B37ED-14B3-428B-B486-435D6C9216AE}" type="presParOf" srcId="{3F212704-6FCF-4585-9B6D-3DC236FD85DC}" destId="{30B07EEC-7482-4227-AFBA-FE4FC5234675}" srcOrd="1" destOrd="0" presId="urn:microsoft.com/office/officeart/2005/8/layout/pyramid2"/>
    <dgm:cxn modelId="{DCBC7FA2-EE75-4842-BCDF-B031D5C4EBF2}" type="presParOf" srcId="{30B07EEC-7482-4227-AFBA-FE4FC5234675}" destId="{10A5312B-4253-4055-9172-3C9690B83E1E}" srcOrd="0" destOrd="0" presId="urn:microsoft.com/office/officeart/2005/8/layout/pyramid2"/>
    <dgm:cxn modelId="{D6E74B31-8974-4803-AD3E-C1C5932206ED}" type="presParOf" srcId="{30B07EEC-7482-4227-AFBA-FE4FC5234675}" destId="{8F9B2C89-5C0C-4BDE-A9CB-29C177C21ED1}" srcOrd="1" destOrd="0" presId="urn:microsoft.com/office/officeart/2005/8/layout/pyramid2"/>
    <dgm:cxn modelId="{568C1D35-7EF2-4439-8754-47722F60598C}" type="presParOf" srcId="{30B07EEC-7482-4227-AFBA-FE4FC5234675}" destId="{1B8A662E-5807-4447-8AFF-CF74E9C32A9D}" srcOrd="2" destOrd="0" presId="urn:microsoft.com/office/officeart/2005/8/layout/pyramid2"/>
    <dgm:cxn modelId="{FE75DA31-50B9-4BF3-90E7-08A77F4C8388}" type="presParOf" srcId="{30B07EEC-7482-4227-AFBA-FE4FC5234675}" destId="{F53B14FC-730B-4212-97BE-E444F6E67707}" srcOrd="3" destOrd="0" presId="urn:microsoft.com/office/officeart/2005/8/layout/pyramid2"/>
    <dgm:cxn modelId="{C049FDEA-0983-4E13-88F6-A7912B7B9FCE}" type="presParOf" srcId="{30B07EEC-7482-4227-AFBA-FE4FC5234675}" destId="{CFC3FDD0-7085-481C-AF40-CED413FCA1B2}" srcOrd="4" destOrd="0" presId="urn:microsoft.com/office/officeart/2005/8/layout/pyramid2"/>
    <dgm:cxn modelId="{3BC1B56D-8CB4-4909-8717-82570C2E4902}" type="presParOf" srcId="{30B07EEC-7482-4227-AFBA-FE4FC5234675}" destId="{A38C418F-E56B-46F3-80B2-C60265DCCFA6}" srcOrd="5" destOrd="0" presId="urn:microsoft.com/office/officeart/2005/8/layout/pyramid2"/>
    <dgm:cxn modelId="{B1C52A3C-FC53-40E0-8FE2-BA75D8E3AD0E}" type="presParOf" srcId="{30B07EEC-7482-4227-AFBA-FE4FC5234675}" destId="{930C5AE5-ADDD-4E69-836C-5311CACB2FF6}" srcOrd="6" destOrd="0" presId="urn:microsoft.com/office/officeart/2005/8/layout/pyramid2"/>
    <dgm:cxn modelId="{5D75C8B2-7DCB-485E-8BB8-D949A193C1B3}" type="presParOf" srcId="{30B07EEC-7482-4227-AFBA-FE4FC5234675}" destId="{57CC4768-7BB2-4A10-AE13-2EA677B7FA84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C26D38-50BF-427A-A3BB-A9983190CA22}" type="doc">
      <dgm:prSet loTypeId="urn:microsoft.com/office/officeart/2005/8/layout/chevron2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595A65-9039-44C0-878F-4AF33A8C9C7C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Создается атмосфера взаимного доверия</a:t>
          </a:r>
          <a:endParaRPr lang="ru-RU" dirty="0"/>
        </a:p>
      </dgm:t>
    </dgm:pt>
    <dgm:pt modelId="{6E4916D6-4D4F-473F-937F-ECDD54685B2D}" type="parTrans" cxnId="{1C105402-AAD3-4C3E-B92C-C7D55BB59CA1}">
      <dgm:prSet/>
      <dgm:spPr/>
      <dgm:t>
        <a:bodyPr/>
        <a:lstStyle/>
        <a:p>
          <a:endParaRPr lang="ru-RU"/>
        </a:p>
      </dgm:t>
    </dgm:pt>
    <dgm:pt modelId="{C91C6410-3DE0-4565-830E-5AC712A0149B}" type="sibTrans" cxnId="{1C105402-AAD3-4C3E-B92C-C7D55BB59CA1}">
      <dgm:prSet/>
      <dgm:spPr/>
      <dgm:t>
        <a:bodyPr/>
        <a:lstStyle/>
        <a:p>
          <a:endParaRPr lang="ru-RU"/>
        </a:p>
      </dgm:t>
    </dgm:pt>
    <dgm:pt modelId="{CA816833-2B8D-438F-844A-47E843ED6BEC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Не оценивать деятельность детей</a:t>
          </a:r>
          <a:endParaRPr lang="ru-RU" dirty="0"/>
        </a:p>
      </dgm:t>
    </dgm:pt>
    <dgm:pt modelId="{D8373833-53FE-4841-887C-BC9EED5D08D8}" type="parTrans" cxnId="{2E54619B-35A3-4FA8-89D8-83ADB56D6C00}">
      <dgm:prSet/>
      <dgm:spPr/>
      <dgm:t>
        <a:bodyPr/>
        <a:lstStyle/>
        <a:p>
          <a:endParaRPr lang="ru-RU"/>
        </a:p>
      </dgm:t>
    </dgm:pt>
    <dgm:pt modelId="{8FC292E2-6E80-4CC8-9A25-E7BB6299686E}" type="sibTrans" cxnId="{2E54619B-35A3-4FA8-89D8-83ADB56D6C00}">
      <dgm:prSet/>
      <dgm:spPr/>
      <dgm:t>
        <a:bodyPr/>
        <a:lstStyle/>
        <a:p>
          <a:endParaRPr lang="ru-RU"/>
        </a:p>
      </dgm:t>
    </dgm:pt>
    <dgm:pt modelId="{1A82526A-3C3C-466C-92D9-F8620DAC92AC}">
      <dgm:prSet phldrT="[Текст]" phldr="1"/>
      <dgm:spPr/>
      <dgm:t>
        <a:bodyPr/>
        <a:lstStyle/>
        <a:p>
          <a:endParaRPr lang="ru-RU" dirty="0"/>
        </a:p>
      </dgm:t>
    </dgm:pt>
    <dgm:pt modelId="{3E003244-D224-4A3C-BBE1-F302EC6043D5}" type="parTrans" cxnId="{F528E361-FEB6-4418-A199-AF98918413EA}">
      <dgm:prSet/>
      <dgm:spPr/>
      <dgm:t>
        <a:bodyPr/>
        <a:lstStyle/>
        <a:p>
          <a:endParaRPr lang="ru-RU"/>
        </a:p>
      </dgm:t>
    </dgm:pt>
    <dgm:pt modelId="{39541C68-D2BF-4B75-8BD6-F2F3C508EAC2}" type="sibTrans" cxnId="{F528E361-FEB6-4418-A199-AF98918413EA}">
      <dgm:prSet/>
      <dgm:spPr/>
      <dgm:t>
        <a:bodyPr/>
        <a:lstStyle/>
        <a:p>
          <a:endParaRPr lang="ru-RU"/>
        </a:p>
      </dgm:t>
    </dgm:pt>
    <dgm:pt modelId="{CFC4554C-F89F-47D7-A7DC-3FD8259D040C}">
      <dgm:prSet phldrT="[Текст]"/>
      <dgm:spPr/>
      <dgm:t>
        <a:bodyPr/>
        <a:lstStyle/>
        <a:p>
          <a:r>
            <a:rPr lang="ru-RU" dirty="0" smtClean="0"/>
            <a:t>Демонстрировать положительное отношение к детям</a:t>
          </a:r>
          <a:endParaRPr lang="ru-RU" dirty="0"/>
        </a:p>
      </dgm:t>
    </dgm:pt>
    <dgm:pt modelId="{169973B1-C546-4D87-B6C4-A3C255567C8B}" type="parTrans" cxnId="{0721286F-7FED-4F15-9083-CDEF2697164F}">
      <dgm:prSet/>
      <dgm:spPr/>
      <dgm:t>
        <a:bodyPr/>
        <a:lstStyle/>
        <a:p>
          <a:endParaRPr lang="ru-RU"/>
        </a:p>
      </dgm:t>
    </dgm:pt>
    <dgm:pt modelId="{500EE796-7917-4612-A8AD-7119880773DC}" type="sibTrans" cxnId="{0721286F-7FED-4F15-9083-CDEF2697164F}">
      <dgm:prSet/>
      <dgm:spPr/>
      <dgm:t>
        <a:bodyPr/>
        <a:lstStyle/>
        <a:p>
          <a:endParaRPr lang="ru-RU"/>
        </a:p>
      </dgm:t>
    </dgm:pt>
    <dgm:pt modelId="{E6569D33-23C4-4011-B482-A7E5A9E0C96B}">
      <dgm:prSet phldrT="[Текст]"/>
      <dgm:spPr/>
      <dgm:t>
        <a:bodyPr/>
        <a:lstStyle/>
        <a:p>
          <a:r>
            <a:rPr lang="ru-RU" dirty="0" smtClean="0"/>
            <a:t>Обеспечивать только необходимую помощь ребенку со стороны взрослого, избегать дидактизма</a:t>
          </a:r>
          <a:endParaRPr lang="ru-RU" dirty="0"/>
        </a:p>
      </dgm:t>
    </dgm:pt>
    <dgm:pt modelId="{21F231B7-C53B-4DBA-8825-BF83F6E586BE}" type="parTrans" cxnId="{949F3233-5CFE-4496-8A69-4622762FC9F1}">
      <dgm:prSet/>
      <dgm:spPr/>
      <dgm:t>
        <a:bodyPr/>
        <a:lstStyle/>
        <a:p>
          <a:endParaRPr lang="ru-RU"/>
        </a:p>
      </dgm:t>
    </dgm:pt>
    <dgm:pt modelId="{251A8623-9865-41B1-A143-378D1C23C471}" type="sibTrans" cxnId="{949F3233-5CFE-4496-8A69-4622762FC9F1}">
      <dgm:prSet/>
      <dgm:spPr/>
      <dgm:t>
        <a:bodyPr/>
        <a:lstStyle/>
        <a:p>
          <a:endParaRPr lang="ru-RU"/>
        </a:p>
      </dgm:t>
    </dgm:pt>
    <dgm:pt modelId="{EDD17E2A-B8B9-47A6-AE9A-7A86A6FB474A}">
      <dgm:prSet phldrT="[Текст]" phldr="1"/>
      <dgm:spPr/>
      <dgm:t>
        <a:bodyPr/>
        <a:lstStyle/>
        <a:p>
          <a:endParaRPr lang="ru-RU" dirty="0"/>
        </a:p>
      </dgm:t>
    </dgm:pt>
    <dgm:pt modelId="{98EC6A21-519E-46E7-AF12-E55C3D32131F}" type="parTrans" cxnId="{34226DE0-BDB2-45E9-84CC-1937C338544A}">
      <dgm:prSet/>
      <dgm:spPr/>
      <dgm:t>
        <a:bodyPr/>
        <a:lstStyle/>
        <a:p>
          <a:endParaRPr lang="ru-RU"/>
        </a:p>
      </dgm:t>
    </dgm:pt>
    <dgm:pt modelId="{558A9A2B-DBD2-4E50-9AE7-CB72399BF11F}" type="sibTrans" cxnId="{34226DE0-BDB2-45E9-84CC-1937C338544A}">
      <dgm:prSet/>
      <dgm:spPr/>
      <dgm:t>
        <a:bodyPr/>
        <a:lstStyle/>
        <a:p>
          <a:endParaRPr lang="ru-RU"/>
        </a:p>
      </dgm:t>
    </dgm:pt>
    <dgm:pt modelId="{AF147CDA-1D32-4C5E-BC6C-6B488A0BD131}">
      <dgm:prSet phldrT="[Текст]"/>
      <dgm:spPr/>
      <dgm:t>
        <a:bodyPr/>
        <a:lstStyle/>
        <a:p>
          <a:r>
            <a:rPr lang="ru-RU" dirty="0" smtClean="0"/>
            <a:t>Используется время когда дети в хорошем настроении</a:t>
          </a:r>
          <a:endParaRPr lang="ru-RU" dirty="0"/>
        </a:p>
      </dgm:t>
    </dgm:pt>
    <dgm:pt modelId="{1D0CE81E-5C5D-4BFF-B4E0-0AE387EB4784}" type="parTrans" cxnId="{44852A68-742F-4080-BCB7-D35FC3B1A9CD}">
      <dgm:prSet/>
      <dgm:spPr/>
      <dgm:t>
        <a:bodyPr/>
        <a:lstStyle/>
        <a:p>
          <a:endParaRPr lang="ru-RU"/>
        </a:p>
      </dgm:t>
    </dgm:pt>
    <dgm:pt modelId="{61653856-18CE-4A35-9751-58ED08E68FE1}" type="sibTrans" cxnId="{44852A68-742F-4080-BCB7-D35FC3B1A9CD}">
      <dgm:prSet/>
      <dgm:spPr/>
      <dgm:t>
        <a:bodyPr/>
        <a:lstStyle/>
        <a:p>
          <a:endParaRPr lang="ru-RU"/>
        </a:p>
      </dgm:t>
    </dgm:pt>
    <dgm:pt modelId="{56F7CEF4-78E6-49DD-959F-DB11139F3A0A}">
      <dgm:prSet phldrT="[Текст]"/>
      <dgm:spPr/>
      <dgm:t>
        <a:bodyPr/>
        <a:lstStyle/>
        <a:p>
          <a:r>
            <a:rPr lang="ru-RU" dirty="0" smtClean="0"/>
            <a:t>Длительность игр не превышает 30 минут</a:t>
          </a:r>
          <a:endParaRPr lang="ru-RU" dirty="0"/>
        </a:p>
      </dgm:t>
    </dgm:pt>
    <dgm:pt modelId="{09AA6C87-D9F4-4E01-BB5D-C3C0AD12B7AE}" type="parTrans" cxnId="{13F3BA63-988F-44B0-8FAB-C448A4F5E49C}">
      <dgm:prSet/>
      <dgm:spPr/>
      <dgm:t>
        <a:bodyPr/>
        <a:lstStyle/>
        <a:p>
          <a:endParaRPr lang="ru-RU"/>
        </a:p>
      </dgm:t>
    </dgm:pt>
    <dgm:pt modelId="{60DAB752-8A7F-4E62-856A-4962A5FE1EC8}" type="sibTrans" cxnId="{13F3BA63-988F-44B0-8FAB-C448A4F5E49C}">
      <dgm:prSet/>
      <dgm:spPr/>
      <dgm:t>
        <a:bodyPr/>
        <a:lstStyle/>
        <a:p>
          <a:endParaRPr lang="ru-RU"/>
        </a:p>
      </dgm:t>
    </dgm:pt>
    <dgm:pt modelId="{58F20143-5945-43AA-B2E3-4D9767E733DB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6128C8E-91CB-4AE7-BA7B-1CE3ACB7C944}" type="sibTrans" cxnId="{4D181477-B12A-468C-BD3D-8205C6DC7929}">
      <dgm:prSet/>
      <dgm:spPr/>
      <dgm:t>
        <a:bodyPr/>
        <a:lstStyle/>
        <a:p>
          <a:endParaRPr lang="ru-RU"/>
        </a:p>
      </dgm:t>
    </dgm:pt>
    <dgm:pt modelId="{2520ACC8-1510-4C86-8813-BEC29C64F732}" type="parTrans" cxnId="{4D181477-B12A-468C-BD3D-8205C6DC7929}">
      <dgm:prSet/>
      <dgm:spPr/>
      <dgm:t>
        <a:bodyPr/>
        <a:lstStyle/>
        <a:p>
          <a:endParaRPr lang="ru-RU"/>
        </a:p>
      </dgm:t>
    </dgm:pt>
    <dgm:pt modelId="{C8DB4D35-9B16-41B9-B337-A88DEB3F1D8A}" type="pres">
      <dgm:prSet presAssocID="{BCC26D38-50BF-427A-A3BB-A9983190CA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8D37D7-0AA9-4474-B634-232F5BD5345F}" type="pres">
      <dgm:prSet presAssocID="{58F20143-5945-43AA-B2E3-4D9767E733DB}" presName="composite" presStyleCnt="0"/>
      <dgm:spPr/>
    </dgm:pt>
    <dgm:pt modelId="{B55DA99E-EB8A-4674-9315-D0431D167BD5}" type="pres">
      <dgm:prSet presAssocID="{58F20143-5945-43AA-B2E3-4D9767E733DB}" presName="parentText" presStyleLbl="alignNode1" presStyleIdx="0" presStyleCnt="3" custLinFactNeighborX="-31940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FF44E-143F-443E-9B5A-504AB845DF1E}" type="pres">
      <dgm:prSet presAssocID="{58F20143-5945-43AA-B2E3-4D9767E733D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7E075-3F78-402E-81EA-E9D56349471F}" type="pres">
      <dgm:prSet presAssocID="{46128C8E-91CB-4AE7-BA7B-1CE3ACB7C944}" presName="sp" presStyleCnt="0"/>
      <dgm:spPr/>
    </dgm:pt>
    <dgm:pt modelId="{4210898C-D066-48D3-9BB2-0E29877D5D13}" type="pres">
      <dgm:prSet presAssocID="{1A82526A-3C3C-466C-92D9-F8620DAC92AC}" presName="composite" presStyleCnt="0"/>
      <dgm:spPr/>
    </dgm:pt>
    <dgm:pt modelId="{899C8903-F416-49E9-86D3-4ADB74102C15}" type="pres">
      <dgm:prSet presAssocID="{1A82526A-3C3C-466C-92D9-F8620DAC92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0932E-F293-43C9-8379-CE59F8AB47D0}" type="pres">
      <dgm:prSet presAssocID="{1A82526A-3C3C-466C-92D9-F8620DAC92A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9C1B0-8E72-436C-9E44-B178B93E93C4}" type="pres">
      <dgm:prSet presAssocID="{39541C68-D2BF-4B75-8BD6-F2F3C508EAC2}" presName="sp" presStyleCnt="0"/>
      <dgm:spPr/>
    </dgm:pt>
    <dgm:pt modelId="{3B338D8D-99C5-41E6-B5A9-0F5BD4846E9B}" type="pres">
      <dgm:prSet presAssocID="{EDD17E2A-B8B9-47A6-AE9A-7A86A6FB474A}" presName="composite" presStyleCnt="0"/>
      <dgm:spPr/>
    </dgm:pt>
    <dgm:pt modelId="{718ACC72-EF02-4C33-9ADD-B6E4E1442716}" type="pres">
      <dgm:prSet presAssocID="{EDD17E2A-B8B9-47A6-AE9A-7A86A6FB47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AA293-7B21-44B2-B5CA-8C671B949460}" type="pres">
      <dgm:prSet presAssocID="{EDD17E2A-B8B9-47A6-AE9A-7A86A6FB47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74029-20E0-463F-9086-64B2219CEDE8}" type="presOf" srcId="{58F20143-5945-43AA-B2E3-4D9767E733DB}" destId="{B55DA99E-EB8A-4674-9315-D0431D167BD5}" srcOrd="0" destOrd="0" presId="urn:microsoft.com/office/officeart/2005/8/layout/chevron2"/>
    <dgm:cxn modelId="{949F3233-5CFE-4496-8A69-4622762FC9F1}" srcId="{1A82526A-3C3C-466C-92D9-F8620DAC92AC}" destId="{E6569D33-23C4-4011-B482-A7E5A9E0C96B}" srcOrd="1" destOrd="0" parTransId="{21F231B7-C53B-4DBA-8825-BF83F6E586BE}" sibTransId="{251A8623-9865-41B1-A143-378D1C23C471}"/>
    <dgm:cxn modelId="{465682AE-21FE-4AAC-A80A-642C3FFC4D02}" type="presOf" srcId="{56F7CEF4-78E6-49DD-959F-DB11139F3A0A}" destId="{0EEAA293-7B21-44B2-B5CA-8C671B949460}" srcOrd="0" destOrd="1" presId="urn:microsoft.com/office/officeart/2005/8/layout/chevron2"/>
    <dgm:cxn modelId="{7703BEA2-D572-4FAE-A52D-907ADDF59852}" type="presOf" srcId="{AF147CDA-1D32-4C5E-BC6C-6B488A0BD131}" destId="{0EEAA293-7B21-44B2-B5CA-8C671B949460}" srcOrd="0" destOrd="0" presId="urn:microsoft.com/office/officeart/2005/8/layout/chevron2"/>
    <dgm:cxn modelId="{F3273B21-4483-4CAD-B83D-FB8F7479A4F1}" type="presOf" srcId="{EDD17E2A-B8B9-47A6-AE9A-7A86A6FB474A}" destId="{718ACC72-EF02-4C33-9ADD-B6E4E1442716}" srcOrd="0" destOrd="0" presId="urn:microsoft.com/office/officeart/2005/8/layout/chevron2"/>
    <dgm:cxn modelId="{C04504CB-21D4-4FA8-AD2B-EADC514E3CC1}" type="presOf" srcId="{E6569D33-23C4-4011-B482-A7E5A9E0C96B}" destId="{FCF0932E-F293-43C9-8379-CE59F8AB47D0}" srcOrd="0" destOrd="1" presId="urn:microsoft.com/office/officeart/2005/8/layout/chevron2"/>
    <dgm:cxn modelId="{2E54619B-35A3-4FA8-89D8-83ADB56D6C00}" srcId="{58F20143-5945-43AA-B2E3-4D9767E733DB}" destId="{CA816833-2B8D-438F-844A-47E843ED6BEC}" srcOrd="1" destOrd="0" parTransId="{D8373833-53FE-4841-887C-BC9EED5D08D8}" sibTransId="{8FC292E2-6E80-4CC8-9A25-E7BB6299686E}"/>
    <dgm:cxn modelId="{34226DE0-BDB2-45E9-84CC-1937C338544A}" srcId="{BCC26D38-50BF-427A-A3BB-A9983190CA22}" destId="{EDD17E2A-B8B9-47A6-AE9A-7A86A6FB474A}" srcOrd="2" destOrd="0" parTransId="{98EC6A21-519E-46E7-AF12-E55C3D32131F}" sibTransId="{558A9A2B-DBD2-4E50-9AE7-CB72399BF11F}"/>
    <dgm:cxn modelId="{9DD14683-DC0B-4E79-B2DA-E78874932C85}" type="presOf" srcId="{CFC4554C-F89F-47D7-A7DC-3FD8259D040C}" destId="{FCF0932E-F293-43C9-8379-CE59F8AB47D0}" srcOrd="0" destOrd="0" presId="urn:microsoft.com/office/officeart/2005/8/layout/chevron2"/>
    <dgm:cxn modelId="{165C2F9E-DF89-4783-AB66-7F068753050C}" type="presOf" srcId="{D3595A65-9039-44C0-878F-4AF33A8C9C7C}" destId="{A9AFF44E-143F-443E-9B5A-504AB845DF1E}" srcOrd="0" destOrd="0" presId="urn:microsoft.com/office/officeart/2005/8/layout/chevron2"/>
    <dgm:cxn modelId="{CE6CCCC3-6DE0-4CAC-8F39-A9A4131A857C}" type="presOf" srcId="{1A82526A-3C3C-466C-92D9-F8620DAC92AC}" destId="{899C8903-F416-49E9-86D3-4ADB74102C15}" srcOrd="0" destOrd="0" presId="urn:microsoft.com/office/officeart/2005/8/layout/chevron2"/>
    <dgm:cxn modelId="{4D181477-B12A-468C-BD3D-8205C6DC7929}" srcId="{BCC26D38-50BF-427A-A3BB-A9983190CA22}" destId="{58F20143-5945-43AA-B2E3-4D9767E733DB}" srcOrd="0" destOrd="0" parTransId="{2520ACC8-1510-4C86-8813-BEC29C64F732}" sibTransId="{46128C8E-91CB-4AE7-BA7B-1CE3ACB7C944}"/>
    <dgm:cxn modelId="{87FEB64C-54C3-4B3F-8E35-17962CD9DC80}" type="presOf" srcId="{BCC26D38-50BF-427A-A3BB-A9983190CA22}" destId="{C8DB4D35-9B16-41B9-B337-A88DEB3F1D8A}" srcOrd="0" destOrd="0" presId="urn:microsoft.com/office/officeart/2005/8/layout/chevron2"/>
    <dgm:cxn modelId="{1C105402-AAD3-4C3E-B92C-C7D55BB59CA1}" srcId="{58F20143-5945-43AA-B2E3-4D9767E733DB}" destId="{D3595A65-9039-44C0-878F-4AF33A8C9C7C}" srcOrd="0" destOrd="0" parTransId="{6E4916D6-4D4F-473F-937F-ECDD54685B2D}" sibTransId="{C91C6410-3DE0-4565-830E-5AC712A0149B}"/>
    <dgm:cxn modelId="{0721286F-7FED-4F15-9083-CDEF2697164F}" srcId="{1A82526A-3C3C-466C-92D9-F8620DAC92AC}" destId="{CFC4554C-F89F-47D7-A7DC-3FD8259D040C}" srcOrd="0" destOrd="0" parTransId="{169973B1-C546-4D87-B6C4-A3C255567C8B}" sibTransId="{500EE796-7917-4612-A8AD-7119880773DC}"/>
    <dgm:cxn modelId="{44852A68-742F-4080-BCB7-D35FC3B1A9CD}" srcId="{EDD17E2A-B8B9-47A6-AE9A-7A86A6FB474A}" destId="{AF147CDA-1D32-4C5E-BC6C-6B488A0BD131}" srcOrd="0" destOrd="0" parTransId="{1D0CE81E-5C5D-4BFF-B4E0-0AE387EB4784}" sibTransId="{61653856-18CE-4A35-9751-58ED08E68FE1}"/>
    <dgm:cxn modelId="{516B85C3-E6A9-4994-B971-23DF06D09DC3}" type="presOf" srcId="{CA816833-2B8D-438F-844A-47E843ED6BEC}" destId="{A9AFF44E-143F-443E-9B5A-504AB845DF1E}" srcOrd="0" destOrd="1" presId="urn:microsoft.com/office/officeart/2005/8/layout/chevron2"/>
    <dgm:cxn modelId="{13F3BA63-988F-44B0-8FAB-C448A4F5E49C}" srcId="{EDD17E2A-B8B9-47A6-AE9A-7A86A6FB474A}" destId="{56F7CEF4-78E6-49DD-959F-DB11139F3A0A}" srcOrd="1" destOrd="0" parTransId="{09AA6C87-D9F4-4E01-BB5D-C3C0AD12B7AE}" sibTransId="{60DAB752-8A7F-4E62-856A-4962A5FE1EC8}"/>
    <dgm:cxn modelId="{F528E361-FEB6-4418-A199-AF98918413EA}" srcId="{BCC26D38-50BF-427A-A3BB-A9983190CA22}" destId="{1A82526A-3C3C-466C-92D9-F8620DAC92AC}" srcOrd="1" destOrd="0" parTransId="{3E003244-D224-4A3C-BBE1-F302EC6043D5}" sibTransId="{39541C68-D2BF-4B75-8BD6-F2F3C508EAC2}"/>
    <dgm:cxn modelId="{2C468C5E-E4EC-43CE-814A-8E70C1BACB7B}" type="presParOf" srcId="{C8DB4D35-9B16-41B9-B337-A88DEB3F1D8A}" destId="{5E8D37D7-0AA9-4474-B634-232F5BD5345F}" srcOrd="0" destOrd="0" presId="urn:microsoft.com/office/officeart/2005/8/layout/chevron2"/>
    <dgm:cxn modelId="{D057D77F-493C-416C-965A-D659835B856B}" type="presParOf" srcId="{5E8D37D7-0AA9-4474-B634-232F5BD5345F}" destId="{B55DA99E-EB8A-4674-9315-D0431D167BD5}" srcOrd="0" destOrd="0" presId="urn:microsoft.com/office/officeart/2005/8/layout/chevron2"/>
    <dgm:cxn modelId="{90782CA8-6C34-4F94-B7AC-D79C19EA7E7B}" type="presParOf" srcId="{5E8D37D7-0AA9-4474-B634-232F5BD5345F}" destId="{A9AFF44E-143F-443E-9B5A-504AB845DF1E}" srcOrd="1" destOrd="0" presId="urn:microsoft.com/office/officeart/2005/8/layout/chevron2"/>
    <dgm:cxn modelId="{3C448ADC-D895-4CE8-84A6-BDA39D1B39A5}" type="presParOf" srcId="{C8DB4D35-9B16-41B9-B337-A88DEB3F1D8A}" destId="{A7A7E075-3F78-402E-81EA-E9D56349471F}" srcOrd="1" destOrd="0" presId="urn:microsoft.com/office/officeart/2005/8/layout/chevron2"/>
    <dgm:cxn modelId="{2EA10AF5-2B56-43EC-9056-E6F8A243BBFB}" type="presParOf" srcId="{C8DB4D35-9B16-41B9-B337-A88DEB3F1D8A}" destId="{4210898C-D066-48D3-9BB2-0E29877D5D13}" srcOrd="2" destOrd="0" presId="urn:microsoft.com/office/officeart/2005/8/layout/chevron2"/>
    <dgm:cxn modelId="{5D115EAB-37B4-46DF-AB84-8B7BA2F95CF3}" type="presParOf" srcId="{4210898C-D066-48D3-9BB2-0E29877D5D13}" destId="{899C8903-F416-49E9-86D3-4ADB74102C15}" srcOrd="0" destOrd="0" presId="urn:microsoft.com/office/officeart/2005/8/layout/chevron2"/>
    <dgm:cxn modelId="{E48E4D8A-4217-4CED-A1C3-C5BDCF690CD9}" type="presParOf" srcId="{4210898C-D066-48D3-9BB2-0E29877D5D13}" destId="{FCF0932E-F293-43C9-8379-CE59F8AB47D0}" srcOrd="1" destOrd="0" presId="urn:microsoft.com/office/officeart/2005/8/layout/chevron2"/>
    <dgm:cxn modelId="{46DFA0B1-D0F7-438D-AF46-22FCB903B777}" type="presParOf" srcId="{C8DB4D35-9B16-41B9-B337-A88DEB3F1D8A}" destId="{FE99C1B0-8E72-436C-9E44-B178B93E93C4}" srcOrd="3" destOrd="0" presId="urn:microsoft.com/office/officeart/2005/8/layout/chevron2"/>
    <dgm:cxn modelId="{41DF5200-A0FE-4ECB-872B-BDF47355662A}" type="presParOf" srcId="{C8DB4D35-9B16-41B9-B337-A88DEB3F1D8A}" destId="{3B338D8D-99C5-41E6-B5A9-0F5BD4846E9B}" srcOrd="4" destOrd="0" presId="urn:microsoft.com/office/officeart/2005/8/layout/chevron2"/>
    <dgm:cxn modelId="{1B387E50-043C-4C73-AC92-985026172636}" type="presParOf" srcId="{3B338D8D-99C5-41E6-B5A9-0F5BD4846E9B}" destId="{718ACC72-EF02-4C33-9ADD-B6E4E1442716}" srcOrd="0" destOrd="0" presId="urn:microsoft.com/office/officeart/2005/8/layout/chevron2"/>
    <dgm:cxn modelId="{FB326F74-68C3-4F2C-B9B4-64B73000A9CB}" type="presParOf" srcId="{3B338D8D-99C5-41E6-B5A9-0F5BD4846E9B}" destId="{0EEAA293-7B21-44B2-B5CA-8C671B949460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1C9D19-2303-4217-A713-1710B5193CCD}">
      <dsp:nvSpPr>
        <dsp:cNvPr id="0" name=""/>
        <dsp:cNvSpPr/>
      </dsp:nvSpPr>
      <dsp:spPr>
        <a:xfrm>
          <a:off x="658850" y="0"/>
          <a:ext cx="5733255" cy="573325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5312B-4253-4055-9172-3C9690B83E1E}">
      <dsp:nvSpPr>
        <dsp:cNvPr id="0" name=""/>
        <dsp:cNvSpPr/>
      </dsp:nvSpPr>
      <dsp:spPr>
        <a:xfrm>
          <a:off x="1088848" y="573885"/>
          <a:ext cx="8599875" cy="10189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Актуальность</a:t>
          </a:r>
          <a:r>
            <a:rPr lang="ru-RU" sz="1800" kern="1200" dirty="0" smtClean="0"/>
            <a:t> формирования коммуникативных навыков дошкольников на педагогическом уровне определяется </a:t>
          </a:r>
          <a:r>
            <a:rPr lang="ru-RU" sz="1800" b="1" i="1" kern="1200" dirty="0" smtClean="0">
              <a:solidFill>
                <a:srgbClr val="C00000"/>
              </a:solidFill>
            </a:rPr>
            <a:t>социальным заказом общества — формированием социально развитой личности ребенка. </a:t>
          </a:r>
          <a:endParaRPr lang="ru-RU" sz="1800" kern="1200" dirty="0"/>
        </a:p>
      </dsp:txBody>
      <dsp:txXfrm>
        <a:off x="1088848" y="573885"/>
        <a:ext cx="8599875" cy="1018996"/>
      </dsp:txXfrm>
    </dsp:sp>
    <dsp:sp modelId="{1B8A662E-5807-4447-8AFF-CF74E9C32A9D}">
      <dsp:nvSpPr>
        <dsp:cNvPr id="0" name=""/>
        <dsp:cNvSpPr/>
      </dsp:nvSpPr>
      <dsp:spPr>
        <a:xfrm>
          <a:off x="1067271" y="1720256"/>
          <a:ext cx="8643029" cy="10189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Достаточный уровень </a:t>
          </a:r>
          <a:r>
            <a:rPr lang="ru-RU" sz="1800" kern="1200" dirty="0" err="1" smtClean="0"/>
            <a:t>сформированности</a:t>
          </a:r>
          <a:r>
            <a:rPr lang="ru-RU" sz="1800" kern="1200" dirty="0" smtClean="0"/>
            <a:t> коммуникативных навыков, являясь одной из необходимых </a:t>
          </a:r>
          <a:r>
            <a:rPr lang="ru-RU" sz="1800" b="1" kern="1200" dirty="0" smtClean="0"/>
            <a:t>составляющих готовности ребенка к обучению,</a:t>
          </a:r>
          <a:r>
            <a:rPr lang="ru-RU" sz="1800" kern="1200" dirty="0" smtClean="0"/>
            <a:t> обеспечивает ему возможность </a:t>
          </a:r>
          <a:r>
            <a:rPr lang="ru-RU" sz="1800" b="1" i="1" kern="1200" dirty="0" smtClean="0">
              <a:solidFill>
                <a:srgbClr val="C00000"/>
              </a:solidFill>
            </a:rPr>
            <a:t>успешного освоения школьной программы.</a:t>
          </a:r>
          <a:endParaRPr lang="ru-RU" sz="1800" b="1" i="1" kern="1200" dirty="0" smtClean="0">
            <a:solidFill>
              <a:srgbClr val="C00000"/>
            </a:solidFill>
          </a:endParaRPr>
        </a:p>
      </dsp:txBody>
      <dsp:txXfrm>
        <a:off x="1067271" y="1720256"/>
        <a:ext cx="8643029" cy="1018996"/>
      </dsp:txXfrm>
    </dsp:sp>
    <dsp:sp modelId="{CFC3FDD0-7085-481C-AF40-CED413FCA1B2}">
      <dsp:nvSpPr>
        <dsp:cNvPr id="0" name=""/>
        <dsp:cNvSpPr/>
      </dsp:nvSpPr>
      <dsp:spPr>
        <a:xfrm>
          <a:off x="1128500" y="2866627"/>
          <a:ext cx="8520573" cy="10189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Национальная доктрина образования </a:t>
          </a:r>
          <a:r>
            <a:rPr lang="ru-RU" sz="1800" kern="1200" dirty="0" smtClean="0"/>
            <a:t>в РФ: </a:t>
          </a:r>
          <a:r>
            <a:rPr lang="ru-RU" sz="1800" b="1" i="1" kern="1200" dirty="0" smtClean="0">
              <a:solidFill>
                <a:srgbClr val="C00000"/>
              </a:solidFill>
            </a:rPr>
            <a:t>Опыт общения, его нравственные эталоны являются частью духовной культуры общества.</a:t>
          </a:r>
          <a:endParaRPr lang="ru-RU" sz="1800" b="1" i="1" kern="1200" dirty="0">
            <a:solidFill>
              <a:srgbClr val="C00000"/>
            </a:solidFill>
          </a:endParaRPr>
        </a:p>
      </dsp:txBody>
      <dsp:txXfrm>
        <a:off x="1128500" y="2866627"/>
        <a:ext cx="8520573" cy="1018996"/>
      </dsp:txXfrm>
    </dsp:sp>
    <dsp:sp modelId="{930C5AE5-ADDD-4E69-836C-5311CACB2FF6}">
      <dsp:nvSpPr>
        <dsp:cNvPr id="0" name=""/>
        <dsp:cNvSpPr/>
      </dsp:nvSpPr>
      <dsp:spPr>
        <a:xfrm>
          <a:off x="1128500" y="4012999"/>
          <a:ext cx="8520573" cy="10189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ФГОС ДО: </a:t>
          </a:r>
          <a:r>
            <a:rPr lang="ru-RU" sz="1800" b="1" i="1" kern="1200" dirty="0" smtClean="0">
              <a:solidFill>
                <a:srgbClr val="C00000"/>
              </a:solidFill>
            </a:rPr>
            <a:t>развитие общения и взаимодействия ребенка со взрослыми и сверстниками, развитие социального и эмоционального интеллекта, эмоциональной отзывчивости, формирование готовности к совместной деятельности со сверстниками. </a:t>
          </a:r>
          <a:endParaRPr lang="ru-RU" sz="1800" b="1" i="1" kern="1200" dirty="0">
            <a:solidFill>
              <a:srgbClr val="C00000"/>
            </a:solidFill>
          </a:endParaRPr>
        </a:p>
      </dsp:txBody>
      <dsp:txXfrm>
        <a:off x="1128500" y="4012999"/>
        <a:ext cx="8520573" cy="10189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5DA99E-EB8A-4674-9315-D0431D167BD5}">
      <dsp:nvSpPr>
        <dsp:cNvPr id="0" name=""/>
        <dsp:cNvSpPr/>
      </dsp:nvSpPr>
      <dsp:spPr>
        <a:xfrm rot="5400000">
          <a:off x="-306737" y="306737"/>
          <a:ext cx="2044914" cy="1431440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5400000">
        <a:off x="-306737" y="306737"/>
        <a:ext cx="2044914" cy="1431440"/>
      </dsp:txXfrm>
    </dsp:sp>
    <dsp:sp modelId="{A9AFF44E-143F-443E-9B5A-504AB845DF1E}">
      <dsp:nvSpPr>
        <dsp:cNvPr id="0" name=""/>
        <dsp:cNvSpPr/>
      </dsp:nvSpPr>
      <dsp:spPr>
        <a:xfrm rot="5400000">
          <a:off x="4165922" y="-2731378"/>
          <a:ext cx="1329194" cy="679815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p3d z="-60000" extrusionH="635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Создается атмосфера взаимного доверия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Не оценивать деятельность детей</a:t>
          </a:r>
          <a:endParaRPr lang="ru-RU" sz="2100" kern="1200" dirty="0"/>
        </a:p>
      </dsp:txBody>
      <dsp:txXfrm rot="5400000">
        <a:off x="4165922" y="-2731378"/>
        <a:ext cx="1329194" cy="6798159"/>
      </dsp:txXfrm>
    </dsp:sp>
    <dsp:sp modelId="{899C8903-F416-49E9-86D3-4ADB74102C15}">
      <dsp:nvSpPr>
        <dsp:cNvPr id="0" name=""/>
        <dsp:cNvSpPr/>
      </dsp:nvSpPr>
      <dsp:spPr>
        <a:xfrm rot="5400000">
          <a:off x="-306737" y="2164599"/>
          <a:ext cx="2044914" cy="143144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5400000">
        <a:off x="-306737" y="2164599"/>
        <a:ext cx="2044914" cy="1431440"/>
      </dsp:txXfrm>
    </dsp:sp>
    <dsp:sp modelId="{FCF0932E-F293-43C9-8379-CE59F8AB47D0}">
      <dsp:nvSpPr>
        <dsp:cNvPr id="0" name=""/>
        <dsp:cNvSpPr/>
      </dsp:nvSpPr>
      <dsp:spPr>
        <a:xfrm rot="5400000">
          <a:off x="4165922" y="-876619"/>
          <a:ext cx="1329194" cy="679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Демонстрировать положительное отношение к детям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Обеспечивать только необходимую помощь ребенку со стороны взрослого, избегать дидактизма</a:t>
          </a:r>
          <a:endParaRPr lang="ru-RU" sz="2100" kern="1200" dirty="0"/>
        </a:p>
      </dsp:txBody>
      <dsp:txXfrm rot="5400000">
        <a:off x="4165922" y="-876619"/>
        <a:ext cx="1329194" cy="6798159"/>
      </dsp:txXfrm>
    </dsp:sp>
    <dsp:sp modelId="{718ACC72-EF02-4C33-9ADD-B6E4E1442716}">
      <dsp:nvSpPr>
        <dsp:cNvPr id="0" name=""/>
        <dsp:cNvSpPr/>
      </dsp:nvSpPr>
      <dsp:spPr>
        <a:xfrm rot="5400000">
          <a:off x="-306737" y="4019358"/>
          <a:ext cx="2044914" cy="143144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5400000">
        <a:off x="-306737" y="4019358"/>
        <a:ext cx="2044914" cy="1431440"/>
      </dsp:txXfrm>
    </dsp:sp>
    <dsp:sp modelId="{0EEAA293-7B21-44B2-B5CA-8C671B949460}">
      <dsp:nvSpPr>
        <dsp:cNvPr id="0" name=""/>
        <dsp:cNvSpPr/>
      </dsp:nvSpPr>
      <dsp:spPr>
        <a:xfrm rot="5400000">
          <a:off x="4165922" y="978138"/>
          <a:ext cx="1329194" cy="679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Используется время когда дети в хорошем настроении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Длительность игр не превышает 30 минут</a:t>
          </a:r>
          <a:endParaRPr lang="ru-RU" sz="2100" kern="1200" dirty="0"/>
        </a:p>
      </dsp:txBody>
      <dsp:txXfrm rot="5400000">
        <a:off x="4165922" y="978138"/>
        <a:ext cx="1329194" cy="6798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1C197-1021-43F6-87D2-BF3EBEA8414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F0570-D239-4AC1-8A35-BF02ABA48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F0570-D239-4AC1-8A35-BF02ABA480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44.radikal.ru/i103/1207/c1/06ed241bf4d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323512" cy="5262336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Игровые подходы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в развитии коммуникативных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навыков детей старшего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дошкольного возраста</a:t>
            </a:r>
          </a:p>
          <a:p>
            <a:pPr algn="ctr">
              <a:buNone/>
            </a:pPr>
            <a:r>
              <a:rPr lang="ru-RU" sz="2000" b="1" dirty="0" smtClean="0"/>
              <a:t>Потанина Светлана Романовна,</a:t>
            </a:r>
          </a:p>
          <a:p>
            <a:pPr algn="ctr">
              <a:buNone/>
            </a:pPr>
            <a:r>
              <a:rPr lang="ru-RU" sz="2000" b="1" dirty="0" smtClean="0"/>
              <a:t>воспитатель  МАДОУ</a:t>
            </a:r>
          </a:p>
          <a:p>
            <a:pPr algn="ctr">
              <a:buNone/>
            </a:pPr>
            <a:r>
              <a:rPr lang="ru-RU" sz="2000" b="1" dirty="0" smtClean="0"/>
              <a:t> детский сад № 50</a:t>
            </a:r>
          </a:p>
          <a:p>
            <a:pPr algn="ctr">
              <a:buNone/>
            </a:pPr>
            <a:endParaRPr lang="ru-RU" sz="2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V</a:t>
            </a:r>
            <a:r>
              <a:rPr lang="ru-RU" sz="2800" b="1" dirty="0" smtClean="0">
                <a:solidFill>
                  <a:srgbClr val="0000FF"/>
                </a:solidFill>
              </a:rPr>
              <a:t> БЛОК.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Игры на формирование представления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о собственном «Я». </a:t>
            </a:r>
            <a:endParaRPr lang="ru-RU" sz="2800" dirty="0"/>
          </a:p>
        </p:txBody>
      </p:sp>
      <p:pic>
        <p:nvPicPr>
          <p:cNvPr id="3" name="Рисунок 2" descr="C:\Documents and Settings\1\Мои документы\ФОТОГРАФИИ\фото пот\DSCN16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744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1\Мои документы\ФОТОГРАФИИ\открытые мероприятия\DSC008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1044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ФОТОГРАФИИ\полушина аукцион\DSC057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71950"/>
            <a:ext cx="3582672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5915000" cy="1556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Результат: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91%  выпускников  с легкой степенью  адаптации к школе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9% - со средней степенью адаптации к школе.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endParaRPr lang="ru-RU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512" y="2132856"/>
          <a:ext cx="439864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Содержимое 5" descr="C:\Documents and Settings\1\Мои документы\ФОТОГРАФИИ\открытые мероприятия в ДОУ\неделя педмастерства октябрь2011\DSC0016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36912"/>
            <a:ext cx="4495800" cy="338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2-tub-ru.yandex.net/i?id=6f4e1f524f5ceca4ee7a59382dac93f2-79-1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1872208" cy="237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ridian12.ru/wp-content/uploads/2014/04/%D0%BA%D1%80%D0%B0%D1%81.-%D1%80%D0%B0%D0%B4%D1%83%D0%B3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404664"/>
            <a:ext cx="48245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Условия проведения игр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39552" y="1097360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992313"/>
            <a:ext cx="5715000" cy="4276725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827584" y="332656"/>
            <a:ext cx="7776864" cy="177281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3362" y="764704"/>
            <a:ext cx="7133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3/03/29/5044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5163"/>
            <a:ext cx="9289032" cy="7513163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499992" y="0"/>
            <a:ext cx="4464496" cy="908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1044624" y="1124744"/>
          <a:ext cx="1036915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772400" cy="4320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Концептуальное обоснование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40960" cy="51125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Концепция деятельности </a:t>
            </a:r>
            <a:r>
              <a:rPr lang="ru-RU" sz="2000" dirty="0" smtClean="0">
                <a:solidFill>
                  <a:schemeClr val="tx1"/>
                </a:solidFill>
              </a:rPr>
              <a:t>(А.Н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Леонтьев, </a:t>
            </a:r>
            <a:r>
              <a:rPr lang="ru-RU" sz="2000" dirty="0">
                <a:solidFill>
                  <a:schemeClr val="tx1"/>
                </a:solidFill>
              </a:rPr>
              <a:t>В.В. </a:t>
            </a:r>
            <a:r>
              <a:rPr lang="ru-RU" sz="2000" dirty="0" smtClean="0">
                <a:solidFill>
                  <a:schemeClr val="tx1"/>
                </a:solidFill>
              </a:rPr>
              <a:t>Давыдов, </a:t>
            </a:r>
            <a:r>
              <a:rPr lang="ru-RU" sz="2000" dirty="0">
                <a:solidFill>
                  <a:schemeClr val="tx1"/>
                </a:solidFill>
              </a:rPr>
              <a:t>Д.Б. </a:t>
            </a:r>
            <a:r>
              <a:rPr lang="ru-RU" sz="2000" dirty="0" err="1" smtClean="0">
                <a:solidFill>
                  <a:schemeClr val="tx1"/>
                </a:solidFill>
              </a:rPr>
              <a:t>Эльконин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А.В. </a:t>
            </a:r>
            <a:r>
              <a:rPr lang="ru-RU" sz="2000" dirty="0" smtClean="0">
                <a:solidFill>
                  <a:schemeClr val="tx1"/>
                </a:solidFill>
              </a:rPr>
              <a:t>Запорожец);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</a:rPr>
              <a:t>Общение </a:t>
            </a:r>
            <a:r>
              <a:rPr lang="ru-RU" sz="2000" b="1" i="1" dirty="0">
                <a:solidFill>
                  <a:srgbClr val="0000FF"/>
                </a:solidFill>
              </a:rPr>
              <a:t>как </a:t>
            </a:r>
            <a:r>
              <a:rPr lang="ru-RU" sz="2000" b="1" i="1" dirty="0" smtClean="0">
                <a:solidFill>
                  <a:srgbClr val="0000FF"/>
                </a:solidFill>
              </a:rPr>
              <a:t>коммуникативная деятельность </a:t>
            </a:r>
            <a:r>
              <a:rPr lang="ru-RU" sz="2000" dirty="0" smtClean="0">
                <a:solidFill>
                  <a:schemeClr val="tx1"/>
                </a:solidFill>
              </a:rPr>
              <a:t>(М.И. </a:t>
            </a:r>
            <a:r>
              <a:rPr lang="ru-RU" sz="2000" dirty="0" err="1" smtClean="0">
                <a:solidFill>
                  <a:schemeClr val="tx1"/>
                </a:solidFill>
              </a:rPr>
              <a:t>Лисина</a:t>
            </a:r>
            <a:r>
              <a:rPr lang="ru-RU" sz="2000" dirty="0" smtClean="0">
                <a:solidFill>
                  <a:schemeClr val="tx1"/>
                </a:solidFill>
              </a:rPr>
              <a:t>, А.Г. Рузская, Т.А. Репина);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Коммуникативные </a:t>
            </a:r>
            <a:r>
              <a:rPr lang="ru-RU" sz="2000" b="1" i="1" dirty="0">
                <a:solidFill>
                  <a:srgbClr val="FF0000"/>
                </a:solidFill>
              </a:rPr>
              <a:t>умения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способствуют психическому развитию дошкольника (А.В. Запорожец, М.И. </a:t>
            </a:r>
            <a:r>
              <a:rPr lang="ru-RU" sz="2000" dirty="0" err="1">
                <a:solidFill>
                  <a:schemeClr val="tx1"/>
                </a:solidFill>
              </a:rPr>
              <a:t>Лисина</a:t>
            </a:r>
            <a:r>
              <a:rPr lang="ru-RU" sz="2000" dirty="0">
                <a:solidFill>
                  <a:schemeClr val="tx1"/>
                </a:solidFill>
              </a:rPr>
              <a:t>, А.Г. Рузская), влияют на общий уровень его деятельности (З.М. Богуславская, Д.Б. </a:t>
            </a:r>
            <a:r>
              <a:rPr lang="ru-RU" sz="2000" dirty="0" err="1">
                <a:solidFill>
                  <a:schemeClr val="tx1"/>
                </a:solidFill>
              </a:rPr>
              <a:t>Эльконин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К</a:t>
            </a:r>
            <a:r>
              <a:rPr lang="ru-RU" sz="2000" b="1" dirty="0" smtClean="0">
                <a:solidFill>
                  <a:srgbClr val="0000FF"/>
                </a:solidFill>
              </a:rPr>
              <a:t>оммуникативные </a:t>
            </a:r>
            <a:r>
              <a:rPr lang="ru-RU" sz="2000" b="1" dirty="0">
                <a:solidFill>
                  <a:srgbClr val="0000FF"/>
                </a:solidFill>
              </a:rPr>
              <a:t>способности</a:t>
            </a:r>
            <a:r>
              <a:rPr lang="ru-RU" sz="2000" dirty="0">
                <a:solidFill>
                  <a:schemeClr val="tx1"/>
                </a:solidFill>
              </a:rPr>
              <a:t> включают в себя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желание </a:t>
            </a:r>
            <a:r>
              <a:rPr lang="ru-RU" sz="2000" dirty="0">
                <a:solidFill>
                  <a:schemeClr val="tx1"/>
                </a:solidFill>
              </a:rPr>
              <a:t>вступать в контакт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умение организовать общение,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знание </a:t>
            </a:r>
            <a:r>
              <a:rPr lang="ru-RU" sz="2000" dirty="0">
                <a:solidFill>
                  <a:schemeClr val="tx1"/>
                </a:solidFill>
              </a:rPr>
              <a:t>норм и правил при общении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Целевые </a:t>
            </a:r>
            <a:r>
              <a:rPr lang="ru-RU" sz="2000" b="1" dirty="0" smtClean="0">
                <a:solidFill>
                  <a:srgbClr val="FF0000"/>
                </a:solidFill>
              </a:rPr>
              <a:t>ориентиры ФГОС ДО:  </a:t>
            </a:r>
            <a:r>
              <a:rPr lang="ru-RU" sz="2000" dirty="0">
                <a:solidFill>
                  <a:schemeClr val="tx1"/>
                </a:solidFill>
              </a:rPr>
              <a:t>ребенок активно взаимодействует со сверстниками и взрослыми, способен адекватно проявлять свои чувства, следовать социальным нормам поведения во взаимоотношениях. 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Проблемное поле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ПРОБЛЕМЫ  во взаимоотношениях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033464"/>
            <a:ext cx="3528392" cy="4824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УМЕНИЕ ДОГОВОРИТЬСЯ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РАЗОЧАРОВАНИЯ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ОБИДА 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ГНЕВ 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 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АГРЕССИЯ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ЗАМКНУТЫЕ,  СОВЕРШЕННО ПАССИВНЫЕ 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ЧРЕЗМЕРНО  ОБЩИТЕЛЬНЫЕ,  СТРЕМЯЩИЕСЯ К РУКОВОДСТВУ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30971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Причины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79912" y="1268760"/>
            <a:ext cx="5112567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РЕБЁНОК НЕ АДАПТИРОВАН К УСЛОВИЯМ ДОУ</a:t>
            </a:r>
          </a:p>
          <a:p>
            <a:pPr lvl="0"/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ЭМОЦИОНАЛЬНЫЕ ПРОБЛЕМЫ</a:t>
            </a:r>
          </a:p>
          <a:p>
            <a:pPr lvl="0"/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НИЗКИЙ УРОВЕНЬ РАЗВИТИЯ НАВЫКОВ ОБЩЕНИЯ</a:t>
            </a:r>
          </a:p>
          <a:p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НЕПРАВИЛЬНЫЙ ПОДХОД В ВОСПИТАНИИ</a:t>
            </a:r>
          </a:p>
          <a:p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НЕБЛАГОПРИЯТНАЯ ОБСТАНОВКА В СЕМЬЕ</a:t>
            </a:r>
          </a:p>
          <a:p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ОТСУТСВИЕ У РЕБЁНКА ПОТРЕБНОСТИ В ОБЩЕНИИ</a:t>
            </a:r>
          </a:p>
          <a:p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НЕАДЕКВАТНАЯ  САМООЦЕНКА РЕБЁНКА</a:t>
            </a:r>
          </a:p>
          <a:p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ПРИВЛЕКАТЕЛЬНЫЙ (НЕПРИВЛЕКАТЕЛЬНЫЙ) ВНЕШНИЙ ВИД</a:t>
            </a:r>
          </a:p>
          <a:p>
            <a:pPr lvl="0"/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ЧАСТЫЕ БОЛЕЗНИ РЕБЁНКА</a:t>
            </a:r>
          </a:p>
          <a:p>
            <a:pPr lvl="0"/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ДОМИНИРОВАНИЕ ЭГОИСТИЧЕСКИХ ТЕНДЕНЦИЙ</a:t>
            </a:r>
          </a:p>
          <a:p>
            <a:pPr lvl="0"/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НИЗКИЙ УРОВЕНЬ РАЗВИТИЯ ИГРОВЫХ НАВЫКОВ</a:t>
            </a:r>
          </a:p>
          <a:p>
            <a:endParaRPr lang="ru-RU" dirty="0"/>
          </a:p>
        </p:txBody>
      </p:sp>
      <p:pic>
        <p:nvPicPr>
          <p:cNvPr id="7" name="Рисунок 6" descr="http://ahdetki.ru/uploads/images/00/00/01/2012/08/17/7db11e0d8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1800200" cy="13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764704"/>
            <a:ext cx="4040188" cy="3951288"/>
          </a:xfrm>
        </p:spPr>
        <p:txBody>
          <a:bodyPr/>
          <a:lstStyle/>
          <a:p>
            <a:r>
              <a:rPr lang="ru-RU" sz="2800" b="1" dirty="0">
                <a:solidFill>
                  <a:srgbClr val="0000FF"/>
                </a:solidFill>
              </a:rPr>
              <a:t>Цель :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i="1" dirty="0">
                <a:solidFill>
                  <a:srgbClr val="0000FF"/>
                </a:solidFill>
              </a:rPr>
              <a:t>оптимизация педагогических условий через использование в практике работы игровых подходов для развития коммуникативных навыков старших дошкольников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404664"/>
            <a:ext cx="4041775" cy="3951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                     </a:t>
            </a:r>
            <a:r>
              <a:rPr lang="ru-RU" sz="3000" b="1" u="sng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расширить представление детей о различных способах коммуникации с окружающими;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развивать социальные эмоции , использовать мимику и жесты для выражения своих мыслей;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сформировать позитивное отношение к себе и к сверстникам;</a:t>
            </a:r>
          </a:p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995936" y="1340768"/>
            <a:ext cx="792088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67944" y="2348880"/>
            <a:ext cx="792088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67944" y="3501008"/>
            <a:ext cx="792088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95536" y="4221088"/>
            <a:ext cx="8280920" cy="2952328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П л а </a:t>
            </a:r>
            <a:r>
              <a:rPr lang="ru-RU" b="1" u="sng" dirty="0" err="1" smtClean="0">
                <a:solidFill>
                  <a:schemeClr val="tx1"/>
                </a:solidFill>
              </a:rPr>
              <a:t>н</a:t>
            </a:r>
            <a:r>
              <a:rPr lang="ru-RU" b="1" u="sng" dirty="0" smtClean="0">
                <a:solidFill>
                  <a:schemeClr val="tx1"/>
                </a:solidFill>
              </a:rPr>
              <a:t> и </a:t>
            </a:r>
            <a:r>
              <a:rPr lang="ru-RU" b="1" u="sng" dirty="0" err="1" smtClean="0">
                <a:solidFill>
                  <a:schemeClr val="tx1"/>
                </a:solidFill>
              </a:rPr>
              <a:t>р</a:t>
            </a:r>
            <a:r>
              <a:rPr lang="ru-RU" b="1" u="sng" dirty="0" smtClean="0">
                <a:solidFill>
                  <a:schemeClr val="tx1"/>
                </a:solidFill>
              </a:rPr>
              <a:t> у е м </a:t>
            </a:r>
            <a:r>
              <a:rPr lang="ru-RU" b="1" u="sng" dirty="0" err="1" smtClean="0">
                <a:solidFill>
                  <a:schemeClr val="tx1"/>
                </a:solidFill>
              </a:rPr>
              <a:t>ы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</a:rPr>
              <a:t>й</a:t>
            </a:r>
            <a:r>
              <a:rPr lang="ru-RU" b="1" u="sng" dirty="0" smtClean="0">
                <a:solidFill>
                  <a:schemeClr val="tx1"/>
                </a:solidFill>
              </a:rPr>
              <a:t>         </a:t>
            </a:r>
            <a:r>
              <a:rPr lang="ru-RU" b="1" u="sng" dirty="0" err="1" smtClean="0">
                <a:solidFill>
                  <a:schemeClr val="tx1"/>
                </a:solidFill>
              </a:rPr>
              <a:t>р</a:t>
            </a:r>
            <a:r>
              <a:rPr lang="ru-RU" b="1" u="sng" dirty="0" smtClean="0">
                <a:solidFill>
                  <a:schemeClr val="tx1"/>
                </a:solidFill>
              </a:rPr>
              <a:t> е </a:t>
            </a:r>
            <a:r>
              <a:rPr lang="ru-RU" b="1" u="sng" dirty="0" err="1" smtClean="0">
                <a:solidFill>
                  <a:schemeClr val="tx1"/>
                </a:solidFill>
              </a:rPr>
              <a:t>з</a:t>
            </a:r>
            <a:r>
              <a:rPr lang="ru-RU" b="1" u="sng" dirty="0" smtClean="0">
                <a:solidFill>
                  <a:schemeClr val="tx1"/>
                </a:solidFill>
              </a:rPr>
              <a:t> у л </a:t>
            </a:r>
            <a:r>
              <a:rPr lang="ru-RU" b="1" u="sng" dirty="0" err="1" smtClean="0">
                <a:solidFill>
                  <a:schemeClr val="tx1"/>
                </a:solidFill>
              </a:rPr>
              <a:t>ь</a:t>
            </a:r>
            <a:r>
              <a:rPr lang="ru-RU" b="1" u="sng" dirty="0" smtClean="0">
                <a:solidFill>
                  <a:schemeClr val="tx1"/>
                </a:solidFill>
              </a:rPr>
              <a:t> т а т: </a:t>
            </a:r>
          </a:p>
          <a:p>
            <a:pPr algn="ctr">
              <a:buNone/>
            </a:pPr>
            <a:endParaRPr lang="ru-RU" b="1" u="sng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  умение распознавать эмоции других и владеть своими чувствами.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  позитивное отношение к другим людям, даже если они “совсем другие”.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  умение выражать свои потребности и чувства с помощью вербальных и 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     невербальных средств.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  умение взаимодействовать и сотрудничать.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66FF"/>
                </a:solidFill>
              </a:rPr>
              <a:t>Условия  реализации опыта </a:t>
            </a:r>
            <a:endParaRPr lang="ru-RU" sz="2400" b="1" dirty="0">
              <a:solidFill>
                <a:srgbClr val="9966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Программно-методическое обеспечение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764704"/>
            <a:ext cx="3384376" cy="639762"/>
          </a:xfrm>
        </p:spPr>
        <p:txBody>
          <a:bodyPr>
            <a:normAutofit fontScale="85000" lnSpcReduction="20000"/>
          </a:bodyPr>
          <a:lstStyle/>
          <a:p>
            <a:r>
              <a:rPr lang="ru-RU" b="0" u="sng" dirty="0" smtClean="0"/>
              <a:t>Принципы построения игрового взаимодействия</a:t>
            </a:r>
            <a:endParaRPr lang="ru-RU" b="0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628800"/>
            <a:ext cx="4392488" cy="5229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</a:rPr>
              <a:t>Принцип </a:t>
            </a:r>
            <a:r>
              <a:rPr lang="ru-RU" b="1" i="1" dirty="0">
                <a:solidFill>
                  <a:srgbClr val="C00000"/>
                </a:solidFill>
              </a:rPr>
              <a:t>системности.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lvl="0"/>
            <a:endParaRPr lang="ru-RU" b="1" i="1" dirty="0"/>
          </a:p>
          <a:p>
            <a:pPr lvl="0"/>
            <a:r>
              <a:rPr lang="ru-RU" b="1" i="1" dirty="0">
                <a:solidFill>
                  <a:srgbClr val="0000FF"/>
                </a:solidFill>
              </a:rPr>
              <a:t>Принцип соответствия возрастным и индивидуальным возможностям.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lvl="0"/>
            <a:endParaRPr lang="ru-RU" b="1" i="1" dirty="0"/>
          </a:p>
          <a:p>
            <a:pPr lvl="0"/>
            <a:r>
              <a:rPr lang="ru-RU" b="1" i="1" dirty="0">
                <a:solidFill>
                  <a:srgbClr val="FF0000"/>
                </a:solidFill>
              </a:rPr>
              <a:t>Принцип адекватности требований и нагрузок, предъявляемых ребенку в процессе </a:t>
            </a:r>
            <a:r>
              <a:rPr lang="ru-RU" b="1" i="1" dirty="0" smtClean="0">
                <a:solidFill>
                  <a:srgbClr val="FF0000"/>
                </a:solidFill>
              </a:rPr>
              <a:t>занятий</a:t>
            </a:r>
          </a:p>
          <a:p>
            <a:pPr lvl="0"/>
            <a:endParaRPr lang="ru-RU" b="1" i="1" dirty="0"/>
          </a:p>
          <a:p>
            <a:pPr lvl="0"/>
            <a:r>
              <a:rPr lang="ru-RU" b="1" i="1" dirty="0">
                <a:solidFill>
                  <a:srgbClr val="0000FF"/>
                </a:solidFill>
              </a:rPr>
              <a:t>Принцип постепенности и системности, следование от простых и доступных заданий к более сложным, комплексным.</a:t>
            </a:r>
          </a:p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Принцип </a:t>
            </a:r>
            <a:r>
              <a:rPr lang="ru-RU" b="1" i="1" dirty="0">
                <a:solidFill>
                  <a:srgbClr val="FF0000"/>
                </a:solidFill>
              </a:rPr>
              <a:t>коллективизма. </a:t>
            </a:r>
            <a:r>
              <a:rPr lang="ru-RU" b="1" i="1" dirty="0" smtClean="0">
                <a:solidFill>
                  <a:srgbClr val="FF0000"/>
                </a:solidFill>
              </a:rPr>
              <a:t>Создаются </a:t>
            </a:r>
            <a:r>
              <a:rPr lang="ru-RU" b="1" i="1" dirty="0">
                <a:solidFill>
                  <a:srgbClr val="FF0000"/>
                </a:solidFill>
              </a:rPr>
              <a:t>условия для активной работы всех детей группы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ru-RU" b="1" i="1" dirty="0"/>
          </a:p>
          <a:p>
            <a:pPr lvl="0"/>
            <a:r>
              <a:rPr lang="ru-RU" b="1" i="1" dirty="0">
                <a:solidFill>
                  <a:srgbClr val="0000FF"/>
                </a:solidFill>
              </a:rPr>
              <a:t>Принцип наглядности. </a:t>
            </a:r>
            <a:endParaRPr lang="ru-RU" b="1" i="1" dirty="0" smtClean="0">
              <a:solidFill>
                <a:srgbClr val="0000FF"/>
              </a:solidFill>
            </a:endParaRPr>
          </a:p>
          <a:p>
            <a:pPr lvl="0"/>
            <a:endParaRPr lang="ru-RU" b="1" i="1" dirty="0"/>
          </a:p>
          <a:p>
            <a:pPr lvl="0"/>
            <a:r>
              <a:rPr lang="ru-RU" b="1" i="1" dirty="0">
                <a:solidFill>
                  <a:srgbClr val="C00000"/>
                </a:solidFill>
              </a:rPr>
              <a:t>Принцип развивающего обучения. Учет зоны ближайшего развития.</a:t>
            </a:r>
          </a:p>
          <a:p>
            <a:endParaRPr lang="ru-RU" dirty="0"/>
          </a:p>
        </p:txBody>
      </p:sp>
      <p:pic>
        <p:nvPicPr>
          <p:cNvPr id="1026" name="Picture 2" descr="C:\Documents and Settings\1\Рабочий стол\фото  Муха\Изображение 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52414">
            <a:off x="251520" y="1484784"/>
            <a:ext cx="1270882" cy="1871662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фото  Муха\Изображение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5242">
            <a:off x="1596791" y="1364325"/>
            <a:ext cx="1396086" cy="1944216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фото  Муха\Изображение 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4633" flipH="1">
            <a:off x="3107542" y="1210467"/>
            <a:ext cx="1355324" cy="1969300"/>
          </a:xfrm>
          <a:prstGeom prst="rect">
            <a:avLst/>
          </a:prstGeom>
          <a:noFill/>
        </p:spPr>
      </p:pic>
      <p:pic>
        <p:nvPicPr>
          <p:cNvPr id="1029" name="Picture 5" descr="C:\Documents and Settings\1\Рабочий стол\фото  Муха\Изображение 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1722762" cy="2520280"/>
          </a:xfrm>
          <a:prstGeom prst="rect">
            <a:avLst/>
          </a:prstGeom>
          <a:noFill/>
        </p:spPr>
      </p:pic>
      <p:pic>
        <p:nvPicPr>
          <p:cNvPr id="1030" name="Picture 6" descr="C:\Documents and Settings\1\Рабочий стол\фото  Муха\Изображение 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933056"/>
            <a:ext cx="1745052" cy="2520280"/>
          </a:xfrm>
          <a:prstGeom prst="rect">
            <a:avLst/>
          </a:prstGeom>
          <a:noFill/>
        </p:spPr>
      </p:pic>
      <p:pic>
        <p:nvPicPr>
          <p:cNvPr id="1031" name="Picture 7" descr="C:\Documents and Settings\1\Рабочий стол\фото  Муха\Изображение 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203848" y="4481736"/>
            <a:ext cx="161053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</a:t>
            </a:r>
            <a:r>
              <a:rPr lang="ru-RU" sz="2800" b="1" dirty="0" smtClean="0">
                <a:solidFill>
                  <a:srgbClr val="0000FF"/>
                </a:solidFill>
              </a:rPr>
              <a:t> БЛОК.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Игры на сближение друг с другом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7" name="Содержимое 6" descr="C:\Documents and Settings\1\Мои документы\ФОТОГРАФИИ\потанина\Новая папка (3)\DSC053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5365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ФОТОГРАФИИ\2013-2014\ден защиты детей июнь 2014\DSCN19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47880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II</a:t>
            </a:r>
            <a:r>
              <a:rPr lang="ru-RU" sz="2800" b="1" dirty="0" smtClean="0">
                <a:solidFill>
                  <a:srgbClr val="0000FF"/>
                </a:solidFill>
              </a:rPr>
              <a:t> БЛОК.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Игры для развития эмоций</a:t>
            </a:r>
            <a:endParaRPr lang="ru-RU" sz="2800" dirty="0"/>
          </a:p>
        </p:txBody>
      </p:sp>
      <p:pic>
        <p:nvPicPr>
          <p:cNvPr id="4" name="Рисунок 3" descr="C:\Documents and Settings\1\Мои документы\ФОТОГРАФИИ\полушина аукцион\DSC056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118" y="3284984"/>
            <a:ext cx="491688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1\Мои документы\ФОТОГРАФИИ\полушина аукцион\DSC056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687964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III</a:t>
            </a:r>
            <a:r>
              <a:rPr lang="ru-RU" sz="2400" b="1" dirty="0" smtClean="0">
                <a:solidFill>
                  <a:srgbClr val="0000FF"/>
                </a:solidFill>
              </a:rPr>
              <a:t> БЛОК.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Игры на формирование навыков социального восприятия</a:t>
            </a:r>
            <a:endParaRPr lang="ru-RU" sz="2400" dirty="0"/>
          </a:p>
        </p:txBody>
      </p:sp>
      <p:pic>
        <p:nvPicPr>
          <p:cNvPr id="3" name="Рисунок 2" descr="C:\Documents and Settings\1\Мои документы\ФОТОГРАФИИ\потанина\Новая папка (3)\DSC05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9239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1\Мои документы\ФОТОГРАФИИ\потанина\Новая папка (3)\DSC054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1\Мои документы\ФОТОГРАФИИ\полушина аукцион\DSC057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\Мои документы\ФОТОГРАФИИ\полушина аукцион\DSC056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396044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475</TotalTime>
  <Words>478</Words>
  <Application>Microsoft Office PowerPoint</Application>
  <PresentationFormat>Экран (4:3)</PresentationFormat>
  <Paragraphs>106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Концептуальное обоснование</vt:lpstr>
      <vt:lpstr>Проблемное поле</vt:lpstr>
      <vt:lpstr>Слайд 5</vt:lpstr>
      <vt:lpstr>Условия  реализации опыта </vt:lpstr>
      <vt:lpstr>I БЛОК. Игры на сближение друг с другом</vt:lpstr>
      <vt:lpstr>II БЛОК. Игры для развития эмоций</vt:lpstr>
      <vt:lpstr>III БЛОК. Игры на формирование навыков социального восприятия</vt:lpstr>
      <vt:lpstr>I V БЛОК. Игры на формирование представления  о собственном «Я». </vt:lpstr>
      <vt:lpstr>Результат: 91%  выпускников  с легкой степенью  адаптации к школе 9% - со средней степенью адаптации к школе.  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Городской методический фестиваль мастер-классов педагогов дошкольного образования «Творчество, инициатива, поиск» </dc:title>
  <cp:lastModifiedBy>Пользователь</cp:lastModifiedBy>
  <cp:revision>78</cp:revision>
  <dcterms:modified xsi:type="dcterms:W3CDTF">2018-04-13T08:33:34Z</dcterms:modified>
</cp:coreProperties>
</file>